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2"/>
  </p:notesMasterIdLst>
  <p:sldIdLst>
    <p:sldId id="256" r:id="rId2"/>
    <p:sldId id="308" r:id="rId3"/>
    <p:sldId id="344" r:id="rId4"/>
    <p:sldId id="346" r:id="rId5"/>
    <p:sldId id="345" r:id="rId6"/>
    <p:sldId id="309" r:id="rId7"/>
    <p:sldId id="310" r:id="rId8"/>
    <p:sldId id="311" r:id="rId9"/>
    <p:sldId id="312" r:id="rId10"/>
    <p:sldId id="301" r:id="rId11"/>
    <p:sldId id="302" r:id="rId12"/>
    <p:sldId id="303" r:id="rId13"/>
    <p:sldId id="331" r:id="rId14"/>
    <p:sldId id="332" r:id="rId15"/>
    <p:sldId id="334" r:id="rId16"/>
    <p:sldId id="333" r:id="rId17"/>
    <p:sldId id="260" r:id="rId18"/>
    <p:sldId id="316" r:id="rId19"/>
    <p:sldId id="317" r:id="rId20"/>
    <p:sldId id="267" r:id="rId21"/>
    <p:sldId id="321" r:id="rId22"/>
    <p:sldId id="304" r:id="rId23"/>
    <p:sldId id="323" r:id="rId24"/>
    <p:sldId id="335" r:id="rId25"/>
    <p:sldId id="306" r:id="rId26"/>
    <p:sldId id="325" r:id="rId27"/>
    <p:sldId id="324" r:id="rId28"/>
    <p:sldId id="327" r:id="rId29"/>
    <p:sldId id="326" r:id="rId30"/>
    <p:sldId id="276" r:id="rId31"/>
    <p:sldId id="320" r:id="rId32"/>
    <p:sldId id="330" r:id="rId33"/>
    <p:sldId id="329" r:id="rId34"/>
    <p:sldId id="349" r:id="rId35"/>
    <p:sldId id="350" r:id="rId36"/>
    <p:sldId id="336" r:id="rId37"/>
    <p:sldId id="339" r:id="rId38"/>
    <p:sldId id="341" r:id="rId39"/>
    <p:sldId id="338" r:id="rId40"/>
    <p:sldId id="342"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6" autoAdjust="0"/>
    <p:restoredTop sz="94660"/>
  </p:normalViewPr>
  <p:slideViewPr>
    <p:cSldViewPr>
      <p:cViewPr varScale="1">
        <p:scale>
          <a:sx n="89" d="100"/>
          <a:sy n="89" d="100"/>
        </p:scale>
        <p:origin x="160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ZW"/>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856230D-C872-4C10-8928-F6FF66D5887B}" type="datetimeFigureOut">
              <a:rPr lang="en-ZW"/>
              <a:pPr>
                <a:defRPr/>
              </a:pPr>
              <a:t>17/7/2024</a:t>
            </a:fld>
            <a:endParaRPr lang="en-Z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W"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W"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Z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50D13F97-2396-4776-BAF8-6D7D72655A5B}" type="slidenum">
              <a:rPr lang="en-ZW" altLang="en-US"/>
              <a:pPr/>
              <a:t>‹#›</a:t>
            </a:fld>
            <a:endParaRPr lang="en-ZW" altLang="en-US"/>
          </a:p>
        </p:txBody>
      </p:sp>
    </p:spTree>
    <p:extLst>
      <p:ext uri="{BB962C8B-B14F-4D97-AF65-F5344CB8AC3E}">
        <p14:creationId xmlns:p14="http://schemas.microsoft.com/office/powerpoint/2010/main" val="2671274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lvl1pPr>
              <a:defRPr/>
            </a:lvl1pPr>
          </a:lstStyle>
          <a:p>
            <a:pPr>
              <a:defRPr/>
            </a:pPr>
            <a:fld id="{737F06AE-26A6-4986-85AC-DCB738D26DD9}" type="datetimeFigureOut">
              <a:rPr lang="en-ZW"/>
              <a:pPr>
                <a:defRPr/>
              </a:pPr>
              <a:t>17/7/2024</a:t>
            </a:fld>
            <a:endParaRPr lang="en-ZW"/>
          </a:p>
        </p:txBody>
      </p:sp>
      <p:sp>
        <p:nvSpPr>
          <p:cNvPr id="5" name="Footer Placeholder 4"/>
          <p:cNvSpPr>
            <a:spLocks noGrp="1"/>
          </p:cNvSpPr>
          <p:nvPr>
            <p:ph type="ftr" sz="quarter" idx="11"/>
          </p:nvPr>
        </p:nvSpPr>
        <p:spPr/>
        <p:txBody>
          <a:bodyPr/>
          <a:lstStyle>
            <a:lvl1pPr>
              <a:defRPr/>
            </a:lvl1pPr>
          </a:lstStyle>
          <a:p>
            <a:pPr>
              <a:defRPr/>
            </a:pPr>
            <a:endParaRPr lang="en-ZW"/>
          </a:p>
        </p:txBody>
      </p:sp>
      <p:sp>
        <p:nvSpPr>
          <p:cNvPr id="6" name="Slide Number Placeholder 5"/>
          <p:cNvSpPr>
            <a:spLocks noGrp="1"/>
          </p:cNvSpPr>
          <p:nvPr>
            <p:ph type="sldNum" sz="quarter" idx="12"/>
          </p:nvPr>
        </p:nvSpPr>
        <p:spPr/>
        <p:txBody>
          <a:bodyPr/>
          <a:lstStyle>
            <a:lvl1pPr>
              <a:defRPr/>
            </a:lvl1pPr>
          </a:lstStyle>
          <a:p>
            <a:fld id="{FDEA9B50-1D21-47FB-AA31-9DA7F6D43F1C}" type="slidenum">
              <a:rPr lang="en-ZW" altLang="en-US"/>
              <a:pPr/>
              <a:t>‹#›</a:t>
            </a:fld>
            <a:endParaRPr lang="en-Z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lvl1pPr>
              <a:defRPr/>
            </a:lvl1pPr>
          </a:lstStyle>
          <a:p>
            <a:pPr>
              <a:defRPr/>
            </a:pPr>
            <a:fld id="{CEA6C3D6-2964-4CA0-9052-8C3F8FED310D}" type="datetimeFigureOut">
              <a:rPr lang="en-ZW"/>
              <a:pPr>
                <a:defRPr/>
              </a:pPr>
              <a:t>17/7/2024</a:t>
            </a:fld>
            <a:endParaRPr lang="en-ZW"/>
          </a:p>
        </p:txBody>
      </p:sp>
      <p:sp>
        <p:nvSpPr>
          <p:cNvPr id="5" name="Footer Placeholder 4"/>
          <p:cNvSpPr>
            <a:spLocks noGrp="1"/>
          </p:cNvSpPr>
          <p:nvPr>
            <p:ph type="ftr" sz="quarter" idx="11"/>
          </p:nvPr>
        </p:nvSpPr>
        <p:spPr/>
        <p:txBody>
          <a:bodyPr/>
          <a:lstStyle>
            <a:lvl1pPr>
              <a:defRPr/>
            </a:lvl1pPr>
          </a:lstStyle>
          <a:p>
            <a:pPr>
              <a:defRPr/>
            </a:pPr>
            <a:endParaRPr lang="en-ZW"/>
          </a:p>
        </p:txBody>
      </p:sp>
      <p:sp>
        <p:nvSpPr>
          <p:cNvPr id="6" name="Slide Number Placeholder 5"/>
          <p:cNvSpPr>
            <a:spLocks noGrp="1"/>
          </p:cNvSpPr>
          <p:nvPr>
            <p:ph type="sldNum" sz="quarter" idx="12"/>
          </p:nvPr>
        </p:nvSpPr>
        <p:spPr/>
        <p:txBody>
          <a:bodyPr/>
          <a:lstStyle>
            <a:lvl1pPr>
              <a:defRPr/>
            </a:lvl1pPr>
          </a:lstStyle>
          <a:p>
            <a:fld id="{FB5B5D42-49C5-40E3-BE2A-0EE8D3FB8795}" type="slidenum">
              <a:rPr lang="en-ZW" altLang="en-US"/>
              <a:pPr/>
              <a:t>‹#›</a:t>
            </a:fld>
            <a:endParaRPr lang="en-Z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lvl1pPr>
              <a:defRPr/>
            </a:lvl1pPr>
          </a:lstStyle>
          <a:p>
            <a:pPr>
              <a:defRPr/>
            </a:pPr>
            <a:fld id="{92E67F58-F3B7-4D8E-8DCE-932938108365}" type="datetimeFigureOut">
              <a:rPr lang="en-ZW"/>
              <a:pPr>
                <a:defRPr/>
              </a:pPr>
              <a:t>17/7/2024</a:t>
            </a:fld>
            <a:endParaRPr lang="en-ZW"/>
          </a:p>
        </p:txBody>
      </p:sp>
      <p:sp>
        <p:nvSpPr>
          <p:cNvPr id="5" name="Footer Placeholder 4"/>
          <p:cNvSpPr>
            <a:spLocks noGrp="1"/>
          </p:cNvSpPr>
          <p:nvPr>
            <p:ph type="ftr" sz="quarter" idx="11"/>
          </p:nvPr>
        </p:nvSpPr>
        <p:spPr/>
        <p:txBody>
          <a:bodyPr/>
          <a:lstStyle>
            <a:lvl1pPr>
              <a:defRPr/>
            </a:lvl1pPr>
          </a:lstStyle>
          <a:p>
            <a:pPr>
              <a:defRPr/>
            </a:pPr>
            <a:endParaRPr lang="en-ZW"/>
          </a:p>
        </p:txBody>
      </p:sp>
      <p:sp>
        <p:nvSpPr>
          <p:cNvPr id="6" name="Slide Number Placeholder 5"/>
          <p:cNvSpPr>
            <a:spLocks noGrp="1"/>
          </p:cNvSpPr>
          <p:nvPr>
            <p:ph type="sldNum" sz="quarter" idx="12"/>
          </p:nvPr>
        </p:nvSpPr>
        <p:spPr/>
        <p:txBody>
          <a:bodyPr/>
          <a:lstStyle>
            <a:lvl1pPr>
              <a:defRPr/>
            </a:lvl1pPr>
          </a:lstStyle>
          <a:p>
            <a:fld id="{CA5A3055-9332-421D-9D6C-FB1C4BFAF252}" type="slidenum">
              <a:rPr lang="en-ZW" altLang="en-US"/>
              <a:pPr/>
              <a:t>‹#›</a:t>
            </a:fld>
            <a:endParaRPr lang="en-Z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lvl1pPr>
              <a:defRPr/>
            </a:lvl1pPr>
          </a:lstStyle>
          <a:p>
            <a:pPr>
              <a:defRPr/>
            </a:pPr>
            <a:fld id="{D9E3300E-F65B-4A73-A8AC-E52BA1AC8A5E}" type="datetimeFigureOut">
              <a:rPr lang="en-ZW"/>
              <a:pPr>
                <a:defRPr/>
              </a:pPr>
              <a:t>17/7/2024</a:t>
            </a:fld>
            <a:endParaRPr lang="en-ZW"/>
          </a:p>
        </p:txBody>
      </p:sp>
      <p:sp>
        <p:nvSpPr>
          <p:cNvPr id="5" name="Footer Placeholder 4"/>
          <p:cNvSpPr>
            <a:spLocks noGrp="1"/>
          </p:cNvSpPr>
          <p:nvPr>
            <p:ph type="ftr" sz="quarter" idx="11"/>
          </p:nvPr>
        </p:nvSpPr>
        <p:spPr/>
        <p:txBody>
          <a:bodyPr/>
          <a:lstStyle>
            <a:lvl1pPr>
              <a:defRPr/>
            </a:lvl1pPr>
          </a:lstStyle>
          <a:p>
            <a:pPr>
              <a:defRPr/>
            </a:pPr>
            <a:endParaRPr lang="en-ZW"/>
          </a:p>
        </p:txBody>
      </p:sp>
      <p:sp>
        <p:nvSpPr>
          <p:cNvPr id="6" name="Slide Number Placeholder 5"/>
          <p:cNvSpPr>
            <a:spLocks noGrp="1"/>
          </p:cNvSpPr>
          <p:nvPr>
            <p:ph type="sldNum" sz="quarter" idx="12"/>
          </p:nvPr>
        </p:nvSpPr>
        <p:spPr/>
        <p:txBody>
          <a:bodyPr/>
          <a:lstStyle>
            <a:lvl1pPr>
              <a:defRPr/>
            </a:lvl1pPr>
          </a:lstStyle>
          <a:p>
            <a:fld id="{3B52A710-5E6A-4253-9A93-A4899A4E5BC3}" type="slidenum">
              <a:rPr lang="en-ZW" altLang="en-US"/>
              <a:pPr/>
              <a:t>‹#›</a:t>
            </a:fld>
            <a:endParaRPr lang="en-Z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DBF2105-E322-423C-86C1-4DFE5FFF0135}" type="datetimeFigureOut">
              <a:rPr lang="en-ZW"/>
              <a:pPr>
                <a:defRPr/>
              </a:pPr>
              <a:t>17/7/2024</a:t>
            </a:fld>
            <a:endParaRPr lang="en-ZW"/>
          </a:p>
        </p:txBody>
      </p:sp>
      <p:sp>
        <p:nvSpPr>
          <p:cNvPr id="5" name="Footer Placeholder 4"/>
          <p:cNvSpPr>
            <a:spLocks noGrp="1"/>
          </p:cNvSpPr>
          <p:nvPr>
            <p:ph type="ftr" sz="quarter" idx="11"/>
          </p:nvPr>
        </p:nvSpPr>
        <p:spPr/>
        <p:txBody>
          <a:bodyPr/>
          <a:lstStyle>
            <a:lvl1pPr>
              <a:defRPr/>
            </a:lvl1pPr>
          </a:lstStyle>
          <a:p>
            <a:pPr>
              <a:defRPr/>
            </a:pPr>
            <a:endParaRPr lang="en-ZW"/>
          </a:p>
        </p:txBody>
      </p:sp>
      <p:sp>
        <p:nvSpPr>
          <p:cNvPr id="6" name="Slide Number Placeholder 5"/>
          <p:cNvSpPr>
            <a:spLocks noGrp="1"/>
          </p:cNvSpPr>
          <p:nvPr>
            <p:ph type="sldNum" sz="quarter" idx="12"/>
          </p:nvPr>
        </p:nvSpPr>
        <p:spPr/>
        <p:txBody>
          <a:bodyPr/>
          <a:lstStyle>
            <a:lvl1pPr>
              <a:defRPr/>
            </a:lvl1pPr>
          </a:lstStyle>
          <a:p>
            <a:fld id="{C47A8BF5-3195-4936-BBCC-6A6F8A7AA950}" type="slidenum">
              <a:rPr lang="en-ZW" altLang="en-US"/>
              <a:pPr/>
              <a:t>‹#›</a:t>
            </a:fld>
            <a:endParaRPr lang="en-Z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3"/>
          <p:cNvSpPr>
            <a:spLocks noGrp="1"/>
          </p:cNvSpPr>
          <p:nvPr>
            <p:ph type="dt" sz="half" idx="10"/>
          </p:nvPr>
        </p:nvSpPr>
        <p:spPr/>
        <p:txBody>
          <a:bodyPr/>
          <a:lstStyle>
            <a:lvl1pPr>
              <a:defRPr/>
            </a:lvl1pPr>
          </a:lstStyle>
          <a:p>
            <a:pPr>
              <a:defRPr/>
            </a:pPr>
            <a:fld id="{6BCDEDD6-FD1A-436B-A819-7E83587D809C}" type="datetimeFigureOut">
              <a:rPr lang="en-ZW"/>
              <a:pPr>
                <a:defRPr/>
              </a:pPr>
              <a:t>17/7/2024</a:t>
            </a:fld>
            <a:endParaRPr lang="en-ZW"/>
          </a:p>
        </p:txBody>
      </p:sp>
      <p:sp>
        <p:nvSpPr>
          <p:cNvPr id="6" name="Footer Placeholder 4"/>
          <p:cNvSpPr>
            <a:spLocks noGrp="1"/>
          </p:cNvSpPr>
          <p:nvPr>
            <p:ph type="ftr" sz="quarter" idx="11"/>
          </p:nvPr>
        </p:nvSpPr>
        <p:spPr/>
        <p:txBody>
          <a:bodyPr/>
          <a:lstStyle>
            <a:lvl1pPr>
              <a:defRPr/>
            </a:lvl1pPr>
          </a:lstStyle>
          <a:p>
            <a:pPr>
              <a:defRPr/>
            </a:pPr>
            <a:endParaRPr lang="en-ZW"/>
          </a:p>
        </p:txBody>
      </p:sp>
      <p:sp>
        <p:nvSpPr>
          <p:cNvPr id="7" name="Slide Number Placeholder 5"/>
          <p:cNvSpPr>
            <a:spLocks noGrp="1"/>
          </p:cNvSpPr>
          <p:nvPr>
            <p:ph type="sldNum" sz="quarter" idx="12"/>
          </p:nvPr>
        </p:nvSpPr>
        <p:spPr/>
        <p:txBody>
          <a:bodyPr/>
          <a:lstStyle>
            <a:lvl1pPr>
              <a:defRPr/>
            </a:lvl1pPr>
          </a:lstStyle>
          <a:p>
            <a:fld id="{378AE37F-57A6-49A6-BD7A-6AEF9F7D6743}" type="slidenum">
              <a:rPr lang="en-ZW" altLang="en-US"/>
              <a:pPr/>
              <a:t>‹#›</a:t>
            </a:fld>
            <a:endParaRPr lang="en-Z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3"/>
          <p:cNvSpPr>
            <a:spLocks noGrp="1"/>
          </p:cNvSpPr>
          <p:nvPr>
            <p:ph type="dt" sz="half" idx="10"/>
          </p:nvPr>
        </p:nvSpPr>
        <p:spPr/>
        <p:txBody>
          <a:bodyPr/>
          <a:lstStyle>
            <a:lvl1pPr>
              <a:defRPr/>
            </a:lvl1pPr>
          </a:lstStyle>
          <a:p>
            <a:pPr>
              <a:defRPr/>
            </a:pPr>
            <a:fld id="{5A9DD59D-D9FA-4ADE-8B70-4B8ADFBAAB10}" type="datetimeFigureOut">
              <a:rPr lang="en-ZW"/>
              <a:pPr>
                <a:defRPr/>
              </a:pPr>
              <a:t>17/7/2024</a:t>
            </a:fld>
            <a:endParaRPr lang="en-ZW"/>
          </a:p>
        </p:txBody>
      </p:sp>
      <p:sp>
        <p:nvSpPr>
          <p:cNvPr id="8" name="Footer Placeholder 4"/>
          <p:cNvSpPr>
            <a:spLocks noGrp="1"/>
          </p:cNvSpPr>
          <p:nvPr>
            <p:ph type="ftr" sz="quarter" idx="11"/>
          </p:nvPr>
        </p:nvSpPr>
        <p:spPr/>
        <p:txBody>
          <a:bodyPr/>
          <a:lstStyle>
            <a:lvl1pPr>
              <a:defRPr/>
            </a:lvl1pPr>
          </a:lstStyle>
          <a:p>
            <a:pPr>
              <a:defRPr/>
            </a:pPr>
            <a:endParaRPr lang="en-ZW"/>
          </a:p>
        </p:txBody>
      </p:sp>
      <p:sp>
        <p:nvSpPr>
          <p:cNvPr id="9" name="Slide Number Placeholder 5"/>
          <p:cNvSpPr>
            <a:spLocks noGrp="1"/>
          </p:cNvSpPr>
          <p:nvPr>
            <p:ph type="sldNum" sz="quarter" idx="12"/>
          </p:nvPr>
        </p:nvSpPr>
        <p:spPr/>
        <p:txBody>
          <a:bodyPr/>
          <a:lstStyle>
            <a:lvl1pPr>
              <a:defRPr/>
            </a:lvl1pPr>
          </a:lstStyle>
          <a:p>
            <a:fld id="{1D1569D3-961C-4A04-8B2E-08D47DD91E37}" type="slidenum">
              <a:rPr lang="en-ZW" altLang="en-US"/>
              <a:pPr/>
              <a:t>‹#›</a:t>
            </a:fld>
            <a:endParaRPr lang="en-Z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3"/>
          <p:cNvSpPr>
            <a:spLocks noGrp="1"/>
          </p:cNvSpPr>
          <p:nvPr>
            <p:ph type="dt" sz="half" idx="10"/>
          </p:nvPr>
        </p:nvSpPr>
        <p:spPr/>
        <p:txBody>
          <a:bodyPr/>
          <a:lstStyle>
            <a:lvl1pPr>
              <a:defRPr/>
            </a:lvl1pPr>
          </a:lstStyle>
          <a:p>
            <a:pPr>
              <a:defRPr/>
            </a:pPr>
            <a:fld id="{6A5DCD0C-A46F-4CD7-B15A-E398422E1348}" type="datetimeFigureOut">
              <a:rPr lang="en-ZW"/>
              <a:pPr>
                <a:defRPr/>
              </a:pPr>
              <a:t>17/7/2024</a:t>
            </a:fld>
            <a:endParaRPr lang="en-ZW"/>
          </a:p>
        </p:txBody>
      </p:sp>
      <p:sp>
        <p:nvSpPr>
          <p:cNvPr id="4" name="Footer Placeholder 4"/>
          <p:cNvSpPr>
            <a:spLocks noGrp="1"/>
          </p:cNvSpPr>
          <p:nvPr>
            <p:ph type="ftr" sz="quarter" idx="11"/>
          </p:nvPr>
        </p:nvSpPr>
        <p:spPr/>
        <p:txBody>
          <a:bodyPr/>
          <a:lstStyle>
            <a:lvl1pPr>
              <a:defRPr/>
            </a:lvl1pPr>
          </a:lstStyle>
          <a:p>
            <a:pPr>
              <a:defRPr/>
            </a:pPr>
            <a:endParaRPr lang="en-ZW"/>
          </a:p>
        </p:txBody>
      </p:sp>
      <p:sp>
        <p:nvSpPr>
          <p:cNvPr id="5" name="Slide Number Placeholder 5"/>
          <p:cNvSpPr>
            <a:spLocks noGrp="1"/>
          </p:cNvSpPr>
          <p:nvPr>
            <p:ph type="sldNum" sz="quarter" idx="12"/>
          </p:nvPr>
        </p:nvSpPr>
        <p:spPr/>
        <p:txBody>
          <a:bodyPr/>
          <a:lstStyle>
            <a:lvl1pPr>
              <a:defRPr/>
            </a:lvl1pPr>
          </a:lstStyle>
          <a:p>
            <a:fld id="{F64AA8BA-B9A8-4D70-9AFD-AED5A9B1013C}" type="slidenum">
              <a:rPr lang="en-ZW" altLang="en-US"/>
              <a:pPr/>
              <a:t>‹#›</a:t>
            </a:fld>
            <a:endParaRPr lang="en-Z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29278A-EB7F-417D-AB08-63EF661E9E92}" type="datetimeFigureOut">
              <a:rPr lang="en-ZW"/>
              <a:pPr>
                <a:defRPr/>
              </a:pPr>
              <a:t>17/7/2024</a:t>
            </a:fld>
            <a:endParaRPr lang="en-ZW"/>
          </a:p>
        </p:txBody>
      </p:sp>
      <p:sp>
        <p:nvSpPr>
          <p:cNvPr id="3" name="Footer Placeholder 4"/>
          <p:cNvSpPr>
            <a:spLocks noGrp="1"/>
          </p:cNvSpPr>
          <p:nvPr>
            <p:ph type="ftr" sz="quarter" idx="11"/>
          </p:nvPr>
        </p:nvSpPr>
        <p:spPr/>
        <p:txBody>
          <a:bodyPr/>
          <a:lstStyle>
            <a:lvl1pPr>
              <a:defRPr/>
            </a:lvl1pPr>
          </a:lstStyle>
          <a:p>
            <a:pPr>
              <a:defRPr/>
            </a:pPr>
            <a:endParaRPr lang="en-ZW"/>
          </a:p>
        </p:txBody>
      </p:sp>
      <p:sp>
        <p:nvSpPr>
          <p:cNvPr id="4" name="Slide Number Placeholder 5"/>
          <p:cNvSpPr>
            <a:spLocks noGrp="1"/>
          </p:cNvSpPr>
          <p:nvPr>
            <p:ph type="sldNum" sz="quarter" idx="12"/>
          </p:nvPr>
        </p:nvSpPr>
        <p:spPr/>
        <p:txBody>
          <a:bodyPr/>
          <a:lstStyle>
            <a:lvl1pPr>
              <a:defRPr/>
            </a:lvl1pPr>
          </a:lstStyle>
          <a:p>
            <a:fld id="{4A34CB98-E854-479E-96EA-072625D2AEDF}" type="slidenum">
              <a:rPr lang="en-ZW" altLang="en-US"/>
              <a:pPr/>
              <a:t>‹#›</a:t>
            </a:fld>
            <a:endParaRPr lang="en-Z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C262EB-E298-4FA3-999C-F5978C23F52D}" type="datetimeFigureOut">
              <a:rPr lang="en-ZW"/>
              <a:pPr>
                <a:defRPr/>
              </a:pPr>
              <a:t>17/7/2024</a:t>
            </a:fld>
            <a:endParaRPr lang="en-ZW"/>
          </a:p>
        </p:txBody>
      </p:sp>
      <p:sp>
        <p:nvSpPr>
          <p:cNvPr id="6" name="Footer Placeholder 4"/>
          <p:cNvSpPr>
            <a:spLocks noGrp="1"/>
          </p:cNvSpPr>
          <p:nvPr>
            <p:ph type="ftr" sz="quarter" idx="11"/>
          </p:nvPr>
        </p:nvSpPr>
        <p:spPr/>
        <p:txBody>
          <a:bodyPr/>
          <a:lstStyle>
            <a:lvl1pPr>
              <a:defRPr/>
            </a:lvl1pPr>
          </a:lstStyle>
          <a:p>
            <a:pPr>
              <a:defRPr/>
            </a:pPr>
            <a:endParaRPr lang="en-ZW"/>
          </a:p>
        </p:txBody>
      </p:sp>
      <p:sp>
        <p:nvSpPr>
          <p:cNvPr id="7" name="Slide Number Placeholder 5"/>
          <p:cNvSpPr>
            <a:spLocks noGrp="1"/>
          </p:cNvSpPr>
          <p:nvPr>
            <p:ph type="sldNum" sz="quarter" idx="12"/>
          </p:nvPr>
        </p:nvSpPr>
        <p:spPr/>
        <p:txBody>
          <a:bodyPr/>
          <a:lstStyle>
            <a:lvl1pPr>
              <a:defRPr/>
            </a:lvl1pPr>
          </a:lstStyle>
          <a:p>
            <a:fld id="{6C9A9F08-CCF8-44C3-B7F3-BB72B740488A}" type="slidenum">
              <a:rPr lang="en-ZW" altLang="en-US"/>
              <a:pPr/>
              <a:t>‹#›</a:t>
            </a:fld>
            <a:endParaRPr lang="en-Z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W"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D1C3405-3C68-4DDE-8097-3124A50B9902}" type="datetimeFigureOut">
              <a:rPr lang="en-ZW"/>
              <a:pPr>
                <a:defRPr/>
              </a:pPr>
              <a:t>17/7/2024</a:t>
            </a:fld>
            <a:endParaRPr lang="en-ZW"/>
          </a:p>
        </p:txBody>
      </p:sp>
      <p:sp>
        <p:nvSpPr>
          <p:cNvPr id="6" name="Footer Placeholder 4"/>
          <p:cNvSpPr>
            <a:spLocks noGrp="1"/>
          </p:cNvSpPr>
          <p:nvPr>
            <p:ph type="ftr" sz="quarter" idx="11"/>
          </p:nvPr>
        </p:nvSpPr>
        <p:spPr/>
        <p:txBody>
          <a:bodyPr/>
          <a:lstStyle>
            <a:lvl1pPr>
              <a:defRPr/>
            </a:lvl1pPr>
          </a:lstStyle>
          <a:p>
            <a:pPr>
              <a:defRPr/>
            </a:pPr>
            <a:endParaRPr lang="en-ZW"/>
          </a:p>
        </p:txBody>
      </p:sp>
      <p:sp>
        <p:nvSpPr>
          <p:cNvPr id="7" name="Slide Number Placeholder 5"/>
          <p:cNvSpPr>
            <a:spLocks noGrp="1"/>
          </p:cNvSpPr>
          <p:nvPr>
            <p:ph type="sldNum" sz="quarter" idx="12"/>
          </p:nvPr>
        </p:nvSpPr>
        <p:spPr/>
        <p:txBody>
          <a:bodyPr/>
          <a:lstStyle>
            <a:lvl1pPr>
              <a:defRPr/>
            </a:lvl1pPr>
          </a:lstStyle>
          <a:p>
            <a:fld id="{51EFA136-3411-4AE1-82DC-0AD5F97B5BDD}" type="slidenum">
              <a:rPr lang="en-ZW" altLang="en-US"/>
              <a:pPr/>
              <a:t>‹#›</a:t>
            </a:fld>
            <a:endParaRPr lang="en-Z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W" alt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W"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76D1AC54-D782-49D2-92EF-15BE978F32A2}" type="datetimeFigureOut">
              <a:rPr lang="en-ZW"/>
              <a:pPr>
                <a:defRPr/>
              </a:pPr>
              <a:t>17/7/2024</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BD02E06-8F88-48CF-BCF5-1E18805CF2AD}" type="slidenum">
              <a:rPr lang="en-ZW" altLang="en-US"/>
              <a:pPr/>
              <a:t>‹#›</a:t>
            </a:fld>
            <a:endParaRPr lang="en-ZW"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33400" y="714375"/>
            <a:ext cx="8077200" cy="500063"/>
          </a:xfrm>
        </p:spPr>
        <p:txBody>
          <a:bodyPr rtlCol="0">
            <a:noAutofit/>
          </a:bodyPr>
          <a:lstStyle/>
          <a:p>
            <a:pPr eaLnBrk="1" fontAlgn="auto" hangingPunct="1">
              <a:spcAft>
                <a:spcPts val="0"/>
              </a:spcAft>
              <a:defRPr/>
            </a:pPr>
            <a:r>
              <a:rPr lang="en-ZW" sz="6600" b="1" dirty="0"/>
              <a:t>CHIREDZI RDC</a:t>
            </a:r>
          </a:p>
        </p:txBody>
      </p:sp>
      <p:sp>
        <p:nvSpPr>
          <p:cNvPr id="5123" name="Subtitle 2"/>
          <p:cNvSpPr>
            <a:spLocks noGrp="1"/>
          </p:cNvSpPr>
          <p:nvPr>
            <p:ph type="subTitle" idx="1"/>
          </p:nvPr>
        </p:nvSpPr>
        <p:spPr>
          <a:xfrm>
            <a:off x="533400" y="5786438"/>
            <a:ext cx="8153400" cy="785812"/>
          </a:xfrm>
        </p:spPr>
        <p:txBody>
          <a:bodyPr rtlCol="0">
            <a:noAutofit/>
          </a:bodyPr>
          <a:lstStyle/>
          <a:p>
            <a:pPr eaLnBrk="1" fontAlgn="auto" hangingPunct="1">
              <a:spcAft>
                <a:spcPts val="0"/>
              </a:spcAft>
              <a:buFont typeface="Arial" panose="020B0604020202020204" pitchFamily="34" charset="0"/>
              <a:buNone/>
              <a:defRPr/>
            </a:pPr>
            <a:r>
              <a:rPr lang="en-ZW" sz="3600" b="1" dirty="0">
                <a:solidFill>
                  <a:schemeClr val="tx1"/>
                </a:solidFill>
              </a:rPr>
              <a:t>LOCAL ECONOMIC DEVELOPMENT</a:t>
            </a:r>
            <a:r>
              <a:rPr lang="en-ZW" sz="3600" b="1" dirty="0"/>
              <a:t> </a:t>
            </a:r>
          </a:p>
        </p:txBody>
      </p:sp>
      <p:pic>
        <p:nvPicPr>
          <p:cNvPr id="5" name="Picture 4" descr="IMG-20180923-WA0011(1).jpg"/>
          <p:cNvPicPr>
            <a:picLocks noChangeAspect="1"/>
          </p:cNvPicPr>
          <p:nvPr/>
        </p:nvPicPr>
        <p:blipFill>
          <a:blip r:embed="rId2" cstate="print"/>
          <a:stretch>
            <a:fillRect/>
          </a:stretch>
        </p:blipFill>
        <p:spPr>
          <a:xfrm>
            <a:off x="1600200" y="1524000"/>
            <a:ext cx="6143668" cy="39353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011222"/>
          </a:xfrm>
        </p:spPr>
        <p:txBody>
          <a:bodyPr/>
          <a:lstStyle/>
          <a:p>
            <a:r>
              <a:rPr lang="en-ZA" sz="3600" b="1" dirty="0">
                <a:solidFill>
                  <a:srgbClr val="C00000"/>
                </a:solidFill>
              </a:rPr>
              <a:t>Geographical Location And Size</a:t>
            </a:r>
          </a:p>
        </p:txBody>
      </p:sp>
      <p:sp>
        <p:nvSpPr>
          <p:cNvPr id="3" name="Content Placeholder 2"/>
          <p:cNvSpPr>
            <a:spLocks noGrp="1"/>
          </p:cNvSpPr>
          <p:nvPr>
            <p:ph idx="1"/>
          </p:nvPr>
        </p:nvSpPr>
        <p:spPr>
          <a:xfrm>
            <a:off x="357158" y="1066800"/>
            <a:ext cx="8229600" cy="5576886"/>
          </a:xfrm>
        </p:spPr>
        <p:txBody>
          <a:bodyPr/>
          <a:lstStyle/>
          <a:p>
            <a:pPr algn="just"/>
            <a:r>
              <a:rPr lang="en-US" sz="2200" dirty="0"/>
              <a:t>Chiredzi District is located in the South-Eastern region of Zimbabwe sharing borders with Mozambique and South Africa. Sharing Districts with </a:t>
            </a:r>
            <a:r>
              <a:rPr lang="en-US" sz="2200" dirty="0" err="1"/>
              <a:t>Chipinge</a:t>
            </a:r>
            <a:r>
              <a:rPr lang="en-US" sz="2200" dirty="0"/>
              <a:t>, </a:t>
            </a:r>
            <a:r>
              <a:rPr lang="en-US" sz="2200" dirty="0" err="1"/>
              <a:t>Bikita</a:t>
            </a:r>
            <a:r>
              <a:rPr lang="en-US" sz="2200" dirty="0"/>
              <a:t>, </a:t>
            </a:r>
            <a:r>
              <a:rPr lang="en-US" sz="2200" dirty="0" err="1"/>
              <a:t>Zaka</a:t>
            </a:r>
            <a:r>
              <a:rPr lang="en-US" sz="2200" dirty="0"/>
              <a:t>, </a:t>
            </a:r>
            <a:r>
              <a:rPr lang="en-US" sz="2200" dirty="0" err="1"/>
              <a:t>Masvingo</a:t>
            </a:r>
            <a:r>
              <a:rPr lang="en-US" sz="2200" dirty="0"/>
              <a:t>, </a:t>
            </a:r>
            <a:r>
              <a:rPr lang="en-US" sz="2200" dirty="0" err="1"/>
              <a:t>Chivi</a:t>
            </a:r>
            <a:r>
              <a:rPr lang="en-US" sz="2200" dirty="0"/>
              <a:t>, </a:t>
            </a:r>
            <a:r>
              <a:rPr lang="en-US" sz="2200" dirty="0" err="1"/>
              <a:t>Mwenezi</a:t>
            </a:r>
            <a:r>
              <a:rPr lang="en-US" sz="2200" dirty="0"/>
              <a:t> and </a:t>
            </a:r>
            <a:r>
              <a:rPr lang="en-US" sz="2200" dirty="0" err="1"/>
              <a:t>Beitbridge</a:t>
            </a:r>
            <a:r>
              <a:rPr lang="en-US" sz="2200" dirty="0" smtClean="0"/>
              <a:t>.</a:t>
            </a:r>
            <a:endParaRPr lang="en-ZA" sz="2200" dirty="0"/>
          </a:p>
          <a:p>
            <a:pPr algn="just"/>
            <a:r>
              <a:rPr lang="en-US" sz="2200" dirty="0"/>
              <a:t>The total area of the District is about 36000 </a:t>
            </a:r>
            <a:r>
              <a:rPr lang="en-US" sz="2200" dirty="0" smtClean="0"/>
              <a:t>km</a:t>
            </a:r>
            <a:r>
              <a:rPr lang="en-US" sz="2200" baseline="30000" dirty="0" smtClean="0"/>
              <a:t>2</a:t>
            </a:r>
            <a:endParaRPr lang="en-US" sz="2200" dirty="0"/>
          </a:p>
          <a:p>
            <a:pPr algn="just"/>
            <a:r>
              <a:rPr lang="en-US" sz="2200" dirty="0"/>
              <a:t>The district shares borders with Mozambique and South Africa which enable the three governments to amalgamate some of the world’s largest wildlife sanctuaries, Thus Limpopo National Park, Kruger National Park and Gonarezhou National Park for Mozambique, South Africa and Zimbabwe respectively.</a:t>
            </a:r>
            <a:r>
              <a:rPr lang="en-US" sz="2200" i="1" dirty="0"/>
              <a:t> </a:t>
            </a:r>
          </a:p>
          <a:p>
            <a:pPr algn="just"/>
            <a:r>
              <a:rPr lang="en-US" sz="2200" dirty="0"/>
              <a:t>The District is </a:t>
            </a:r>
            <a:r>
              <a:rPr lang="en-US" sz="2200" dirty="0" err="1"/>
              <a:t>characterised</a:t>
            </a:r>
            <a:r>
              <a:rPr lang="en-US" sz="2200" dirty="0"/>
              <a:t> by very high summer temperatures and cool winters with an annual average temperature of about 28˚C. </a:t>
            </a:r>
            <a:endParaRPr lang="en-US" sz="2200" dirty="0" smtClean="0"/>
          </a:p>
          <a:p>
            <a:pPr algn="just"/>
            <a:r>
              <a:rPr lang="en-US" sz="2200" dirty="0" smtClean="0"/>
              <a:t>The District is in the Natural Region V, according to the agro-ecological </a:t>
            </a:r>
            <a:r>
              <a:rPr lang="en-US" sz="2200" dirty="0" err="1" smtClean="0"/>
              <a:t>zonation</a:t>
            </a:r>
            <a:r>
              <a:rPr lang="en-US" sz="2200" dirty="0" smtClean="0"/>
              <a:t> of 1969 by Vincent and Thomas (</a:t>
            </a:r>
            <a:r>
              <a:rPr lang="en-US" sz="2200" dirty="0" err="1" smtClean="0"/>
              <a:t>Chikodzi</a:t>
            </a:r>
            <a:r>
              <a:rPr lang="en-US" sz="2200" dirty="0" smtClean="0"/>
              <a:t> &amp; and </a:t>
            </a:r>
            <a:r>
              <a:rPr lang="en-US" sz="2200" dirty="0" err="1" smtClean="0"/>
              <a:t>Mutowo</a:t>
            </a:r>
            <a:r>
              <a:rPr lang="en-US" sz="2200" dirty="0" smtClean="0"/>
              <a:t>, 2012). </a:t>
            </a:r>
          </a:p>
          <a:p>
            <a:pPr algn="just"/>
            <a:endParaRPr lang="en-US" sz="2200" dirty="0"/>
          </a:p>
          <a:p>
            <a:pPr algn="just"/>
            <a:endParaRPr lang="en-ZA" sz="2200" dirty="0"/>
          </a:p>
          <a:p>
            <a:endParaRPr lang="en-ZA"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Zanamwe\Dropbox\Screenshots\Screenshot 2014-05-25 22.43.30.png"/>
          <p:cNvPicPr>
            <a:picLocks noGrp="1"/>
          </p:cNvPicPr>
          <p:nvPr>
            <p:ph idx="1"/>
          </p:nvPr>
        </p:nvPicPr>
        <p:blipFill rotWithShape="1">
          <a:blip r:embed="rId2" cstate="print">
            <a:extLst>
              <a:ext uri="{28A0092B-C50C-407E-A947-70E740481C1C}">
                <a14:useLocalDpi xmlns:a14="http://schemas.microsoft.com/office/drawing/2010/main" val="0"/>
              </a:ext>
            </a:extLst>
          </a:blip>
          <a:srcRect l="11801" t="21285" r="30525" b="17805"/>
          <a:stretch/>
        </p:blipFill>
        <p:spPr bwMode="auto">
          <a:xfrm>
            <a:off x="500034" y="838200"/>
            <a:ext cx="8339166" cy="5448320"/>
          </a:xfrm>
          <a:prstGeom prst="rect">
            <a:avLst/>
          </a:prstGeom>
          <a:noFill/>
          <a:ln w="19050">
            <a:solidFill>
              <a:srgbClr val="44546A"/>
            </a:solidFill>
          </a:ln>
          <a:extLst>
            <a:ext uri="{53640926-AAD7-44D8-BBD7-CCE9431645EC}">
              <a14:shadowObscured xmlns:a14="http://schemas.microsoft.com/office/drawing/2010/main"/>
            </a:ext>
          </a:extLst>
        </p:spPr>
      </p:pic>
      <p:sp>
        <p:nvSpPr>
          <p:cNvPr id="6" name="TextBox 5"/>
          <p:cNvSpPr txBox="1"/>
          <p:nvPr/>
        </p:nvSpPr>
        <p:spPr>
          <a:xfrm>
            <a:off x="571472" y="6000768"/>
            <a:ext cx="6572296" cy="276999"/>
          </a:xfrm>
          <a:prstGeom prst="rect">
            <a:avLst/>
          </a:prstGeom>
          <a:noFill/>
        </p:spPr>
        <p:txBody>
          <a:bodyPr wrap="square" rtlCol="0">
            <a:spAutoFit/>
          </a:bodyPr>
          <a:lstStyle/>
          <a:p>
            <a:r>
              <a:rPr lang="en-US" sz="1200" i="1" dirty="0"/>
              <a:t>Map 1. sharing borders with Mozambique and South Africa. </a:t>
            </a:r>
            <a:endParaRPr lang="en-ZA" sz="12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857232"/>
          </a:xfrm>
        </p:spPr>
        <p:txBody>
          <a:bodyPr/>
          <a:lstStyle/>
          <a:p>
            <a:r>
              <a:rPr lang="en-ZA" sz="4000" b="1" dirty="0"/>
              <a:t>Geographical continue</a:t>
            </a:r>
          </a:p>
        </p:txBody>
      </p:sp>
      <p:sp>
        <p:nvSpPr>
          <p:cNvPr id="3" name="Content Placeholder 2"/>
          <p:cNvSpPr>
            <a:spLocks noGrp="1"/>
          </p:cNvSpPr>
          <p:nvPr>
            <p:ph idx="1"/>
          </p:nvPr>
        </p:nvSpPr>
        <p:spPr>
          <a:xfrm>
            <a:off x="381000" y="990600"/>
            <a:ext cx="8358246" cy="4525963"/>
          </a:xfrm>
        </p:spPr>
        <p:txBody>
          <a:bodyPr/>
          <a:lstStyle/>
          <a:p>
            <a:pPr algn="just"/>
            <a:r>
              <a:rPr lang="en-US" sz="2200" dirty="0" smtClean="0"/>
              <a:t>The </a:t>
            </a:r>
            <a:r>
              <a:rPr lang="en-US" sz="2200" dirty="0"/>
              <a:t>average annual rainfall ranges from 450mm – 500mm. The seasons are usually </a:t>
            </a:r>
            <a:r>
              <a:rPr lang="en-US" sz="2200" dirty="0" err="1"/>
              <a:t>characterised</a:t>
            </a:r>
            <a:r>
              <a:rPr lang="en-US" sz="2200" dirty="0"/>
              <a:t> by sporadic mid-season droughts and severe mid-season long dry spells (Jiri, et al., 2015).  </a:t>
            </a:r>
          </a:p>
          <a:p>
            <a:pPr algn="just"/>
            <a:r>
              <a:rPr lang="en-US" sz="2200" dirty="0"/>
              <a:t>In </a:t>
            </a:r>
            <a:r>
              <a:rPr lang="en-US" sz="2200" dirty="0" err="1"/>
              <a:t>Chiredzi</a:t>
            </a:r>
            <a:r>
              <a:rPr lang="en-US" sz="2200" dirty="0"/>
              <a:t>, groundwater mainly lies in five aquifers, of which the top layer is for the most part sufficiently protected. The total groundwater volume in the earth is approximately 2000 km³.</a:t>
            </a:r>
          </a:p>
          <a:p>
            <a:pPr algn="just"/>
            <a:r>
              <a:rPr lang="en-US" sz="2200" dirty="0"/>
              <a:t>The area is less suitable for crop production save for early maturing short seasoned crops. </a:t>
            </a:r>
          </a:p>
          <a:p>
            <a:pPr algn="just"/>
            <a:r>
              <a:rPr lang="en-US" sz="2200" dirty="0"/>
              <a:t>This mostly have low yielding capacity. In most instances the District has one good season in every 5 years. The problem has been further exacerbated by climate change. </a:t>
            </a:r>
          </a:p>
          <a:p>
            <a:pPr algn="just"/>
            <a:r>
              <a:rPr lang="en-US" sz="2200" dirty="0"/>
              <a:t>The district has sufficient surface water sources and water bodies throughout the year </a:t>
            </a:r>
            <a:endParaRPr lang="en-ZA" sz="2200" dirty="0"/>
          </a:p>
          <a:p>
            <a:endParaRPr lang="en-ZA"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en-ZA" b="1" dirty="0">
                <a:solidFill>
                  <a:srgbClr val="C00000"/>
                </a:solidFill>
              </a:rPr>
              <a:t>Demography</a:t>
            </a:r>
          </a:p>
        </p:txBody>
      </p:sp>
      <p:sp>
        <p:nvSpPr>
          <p:cNvPr id="3" name="Content Placeholder 2"/>
          <p:cNvSpPr>
            <a:spLocks noGrp="1"/>
          </p:cNvSpPr>
          <p:nvPr>
            <p:ph idx="1"/>
          </p:nvPr>
        </p:nvSpPr>
        <p:spPr>
          <a:xfrm>
            <a:off x="214282" y="1219200"/>
            <a:ext cx="8786874" cy="5424510"/>
          </a:xfrm>
        </p:spPr>
        <p:txBody>
          <a:bodyPr/>
          <a:lstStyle/>
          <a:p>
            <a:pPr algn="just"/>
            <a:r>
              <a:rPr lang="en-US" sz="2200" dirty="0"/>
              <a:t>The District </a:t>
            </a:r>
            <a:r>
              <a:rPr lang="en-US" sz="2200" dirty="0" err="1"/>
              <a:t>habours</a:t>
            </a:r>
            <a:r>
              <a:rPr lang="en-US" sz="2200" dirty="0"/>
              <a:t> a total population of about 282 653 people basing on the estimation growth rate of 2.5% to 2012 Census results of 275 759</a:t>
            </a:r>
          </a:p>
          <a:p>
            <a:pPr lvl="1" algn="just"/>
            <a:r>
              <a:rPr lang="en-US" sz="2000" dirty="0"/>
              <a:t>females 146 414 being 51.8% and </a:t>
            </a:r>
          </a:p>
          <a:p>
            <a:pPr lvl="1" algn="just"/>
            <a:r>
              <a:rPr lang="en-US" sz="2000" dirty="0"/>
              <a:t>males 136 239 being 48.2 %.</a:t>
            </a:r>
          </a:p>
          <a:p>
            <a:pPr algn="just"/>
            <a:r>
              <a:rPr lang="en-US" sz="2200" dirty="0"/>
              <a:t>The district has about </a:t>
            </a:r>
            <a:r>
              <a:rPr lang="en-ZA" sz="2200" dirty="0"/>
              <a:t>64 134</a:t>
            </a:r>
            <a:r>
              <a:rPr lang="en-US" sz="2200" dirty="0"/>
              <a:t> households with average size  of  4.3.</a:t>
            </a:r>
          </a:p>
          <a:p>
            <a:pPr algn="just"/>
            <a:r>
              <a:rPr lang="en-ZA" sz="2400" b="1" i="1" dirty="0" smtClean="0"/>
              <a:t>Dependency </a:t>
            </a:r>
            <a:r>
              <a:rPr lang="en-ZA" sz="2400" b="1" i="1" dirty="0"/>
              <a:t>ratios</a:t>
            </a:r>
          </a:p>
          <a:p>
            <a:pPr lvl="1" algn="just"/>
            <a:r>
              <a:rPr lang="en-ZA" sz="2000" dirty="0"/>
              <a:t>Old age dependency ratio above 64 years of age  is 1:16</a:t>
            </a:r>
          </a:p>
          <a:p>
            <a:pPr lvl="1" algn="just"/>
            <a:r>
              <a:rPr lang="en-ZA" sz="2000" dirty="0"/>
              <a:t>Child age ratio below 14 is 1:1.08</a:t>
            </a:r>
          </a:p>
          <a:p>
            <a:pPr lvl="1" algn="just"/>
            <a:r>
              <a:rPr lang="en-ZA" sz="2000" dirty="0"/>
              <a:t>Age dependency ratio below 14 and above 64 is 1:1.01  </a:t>
            </a:r>
          </a:p>
          <a:p>
            <a:pPr algn="just"/>
            <a:r>
              <a:rPr lang="en-ZA" sz="2400" b="1" i="1" dirty="0" smtClean="0"/>
              <a:t>Poverty </a:t>
            </a:r>
            <a:r>
              <a:rPr lang="en-ZA" sz="2400" b="1" i="1" dirty="0"/>
              <a:t>and inequality levels</a:t>
            </a:r>
          </a:p>
          <a:p>
            <a:pPr lvl="1" algn="just"/>
            <a:r>
              <a:rPr lang="en-ZA" sz="2000" dirty="0"/>
              <a:t>Poverty level is 67.2%  , the extreme poverty level is 28.7%</a:t>
            </a:r>
          </a:p>
          <a:p>
            <a:pPr lvl="1" algn="just"/>
            <a:r>
              <a:rPr lang="en-ZA" sz="2000" dirty="0"/>
              <a:t>Percentage of poor households 20.6%</a:t>
            </a:r>
          </a:p>
          <a:p>
            <a:pPr lvl="1" algn="just">
              <a:buNone/>
            </a:pPr>
            <a:endParaRPr lang="en-ZA" sz="2000" dirty="0"/>
          </a:p>
          <a:p>
            <a:pPr lvl="1" algn="just">
              <a:buNone/>
            </a:pPr>
            <a:endParaRPr lang="en-ZA"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71480"/>
          </a:xfrm>
        </p:spPr>
        <p:txBody>
          <a:bodyPr/>
          <a:lstStyle/>
          <a:p>
            <a:r>
              <a:rPr lang="en-US" b="1" dirty="0"/>
              <a:t>continue….</a:t>
            </a:r>
          </a:p>
        </p:txBody>
      </p:sp>
      <p:sp>
        <p:nvSpPr>
          <p:cNvPr id="3" name="Content Placeholder 2"/>
          <p:cNvSpPr>
            <a:spLocks noGrp="1"/>
          </p:cNvSpPr>
          <p:nvPr>
            <p:ph idx="1"/>
          </p:nvPr>
        </p:nvSpPr>
        <p:spPr>
          <a:xfrm>
            <a:off x="357158" y="928670"/>
            <a:ext cx="8501122" cy="5572164"/>
          </a:xfrm>
        </p:spPr>
        <p:txBody>
          <a:bodyPr/>
          <a:lstStyle/>
          <a:p>
            <a:pPr algn="just"/>
            <a:r>
              <a:rPr lang="en-ZA" sz="2400" b="1" i="1" dirty="0"/>
              <a:t>Health and education indicators</a:t>
            </a:r>
          </a:p>
          <a:p>
            <a:pPr lvl="1" algn="just"/>
            <a:r>
              <a:rPr lang="en-ZA" sz="2000" dirty="0"/>
              <a:t>The Crude death rate is 9.2% per General fertility rate of  152 births </a:t>
            </a:r>
          </a:p>
          <a:p>
            <a:pPr lvl="1" algn="just"/>
            <a:r>
              <a:rPr lang="en-ZA" sz="2000" dirty="0"/>
              <a:t>92%  of the whole population is literate</a:t>
            </a:r>
          </a:p>
          <a:p>
            <a:pPr algn="just"/>
            <a:r>
              <a:rPr lang="en-ZA" sz="2400" b="1" i="1" dirty="0"/>
              <a:t>Mobility and Migration</a:t>
            </a:r>
          </a:p>
          <a:p>
            <a:pPr lvl="1" algn="just"/>
            <a:r>
              <a:rPr lang="en-US" sz="2000" dirty="0"/>
              <a:t>Based on current estimation population size, about 7 % from other districts within the same province, 3 % from other provinces that are in </a:t>
            </a:r>
            <a:r>
              <a:rPr lang="en-US" sz="2000" dirty="0" err="1"/>
              <a:t>chiredzi</a:t>
            </a:r>
            <a:r>
              <a:rPr lang="en-US" sz="2000" dirty="0"/>
              <a:t> district.</a:t>
            </a:r>
            <a:r>
              <a:rPr lang="en-ZA" sz="2000" dirty="0"/>
              <a:t> </a:t>
            </a:r>
          </a:p>
          <a:p>
            <a:pPr lvl="1" algn="just"/>
            <a:r>
              <a:rPr lang="en-US" sz="2000" dirty="0"/>
              <a:t>W</a:t>
            </a:r>
            <a:r>
              <a:rPr lang="en-US" sz="2000" dirty="0" smtClean="0"/>
              <a:t>orking </a:t>
            </a:r>
            <a:r>
              <a:rPr lang="en-US" sz="2000" dirty="0"/>
              <a:t>age youth and men have migrated to South Africa and Mozambique in search of employment</a:t>
            </a:r>
            <a:r>
              <a:rPr lang="en-ZA" sz="2000" dirty="0"/>
              <a:t> </a:t>
            </a:r>
          </a:p>
          <a:p>
            <a:pPr algn="just"/>
            <a:r>
              <a:rPr lang="en-ZA" sz="2400" b="1" i="1" dirty="0"/>
              <a:t>Size, Age and Gender distribution of the local labour forces</a:t>
            </a:r>
          </a:p>
          <a:p>
            <a:pPr lvl="1" algn="just"/>
            <a:r>
              <a:rPr lang="en-US" sz="2000" dirty="0"/>
              <a:t>Economically Active Persons are 40% of the population that is 113 061 people.  </a:t>
            </a:r>
          </a:p>
          <a:p>
            <a:pPr lvl="1" algn="just"/>
            <a:r>
              <a:rPr lang="en-US" sz="2000" dirty="0"/>
              <a:t>Paid employee 29.5% , Employer 0.3%, Own account worker 51.4%, Unpaid family worker 12.2% of the economically active people.</a:t>
            </a:r>
            <a:endParaRPr lang="en-ZA" sz="2000" dirty="0"/>
          </a:p>
          <a:p>
            <a:pPr lvl="1" algn="just">
              <a:buNone/>
            </a:pPr>
            <a:endParaRPr lang="en-ZA" sz="2000"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19672" y="1500174"/>
          <a:ext cx="6048673" cy="4450080"/>
        </p:xfrm>
        <a:graphic>
          <a:graphicData uri="http://schemas.openxmlformats.org/drawingml/2006/table">
            <a:tbl>
              <a:tblPr firstRow="1" bandRow="1">
                <a:tableStyleId>{5C22544A-7EE6-4342-B048-85BDC9FD1C3A}</a:tableStyleId>
              </a:tblPr>
              <a:tblGrid>
                <a:gridCol w="1502934">
                  <a:extLst>
                    <a:ext uri="{9D8B030D-6E8A-4147-A177-3AD203B41FA5}">
                      <a16:colId xmlns:a16="http://schemas.microsoft.com/office/drawing/2014/main" xmlns="" val="20000"/>
                    </a:ext>
                  </a:extLst>
                </a:gridCol>
                <a:gridCol w="3240126">
                  <a:extLst>
                    <a:ext uri="{9D8B030D-6E8A-4147-A177-3AD203B41FA5}">
                      <a16:colId xmlns:a16="http://schemas.microsoft.com/office/drawing/2014/main" xmlns="" val="20001"/>
                    </a:ext>
                  </a:extLst>
                </a:gridCol>
                <a:gridCol w="1305613">
                  <a:extLst>
                    <a:ext uri="{9D8B030D-6E8A-4147-A177-3AD203B41FA5}">
                      <a16:colId xmlns:a16="http://schemas.microsoft.com/office/drawing/2014/main" xmlns="" val="20002"/>
                    </a:ext>
                  </a:extLst>
                </a:gridCol>
              </a:tblGrid>
              <a:tr h="370840">
                <a:tc>
                  <a:txBody>
                    <a:bodyPr/>
                    <a:lstStyle/>
                    <a:p>
                      <a:r>
                        <a:rPr lang="en-US" dirty="0"/>
                        <a:t>Age</a:t>
                      </a:r>
                    </a:p>
                  </a:txBody>
                  <a:tcPr/>
                </a:tc>
                <a:tc>
                  <a:txBody>
                    <a:bodyPr/>
                    <a:lstStyle/>
                    <a:p>
                      <a:r>
                        <a:rPr lang="en-US" dirty="0"/>
                        <a:t>People between</a:t>
                      </a:r>
                      <a:r>
                        <a:rPr lang="en-US" baseline="0" dirty="0"/>
                        <a:t> age range</a:t>
                      </a:r>
                      <a:endParaRPr lang="en-US" dirty="0"/>
                    </a:p>
                  </a:txBody>
                  <a:tcPr/>
                </a:tc>
                <a:tc>
                  <a:txBody>
                    <a:bodyPr/>
                    <a:lstStyle/>
                    <a:p>
                      <a:r>
                        <a:rPr lang="en-US" dirty="0"/>
                        <a:t>Active Rate</a:t>
                      </a:r>
                    </a:p>
                  </a:txBody>
                  <a:tcPr/>
                </a:tc>
                <a:extLst>
                  <a:ext uri="{0D108BD9-81ED-4DB2-BD59-A6C34878D82A}">
                    <a16:rowId xmlns:a16="http://schemas.microsoft.com/office/drawing/2014/main" xmlns="" val="10000"/>
                  </a:ext>
                </a:extLst>
              </a:tr>
              <a:tr h="370840">
                <a:tc>
                  <a:txBody>
                    <a:bodyPr/>
                    <a:lstStyle/>
                    <a:p>
                      <a:r>
                        <a:rPr lang="en-US" dirty="0"/>
                        <a:t>15-19</a:t>
                      </a:r>
                    </a:p>
                  </a:txBody>
                  <a:tcPr/>
                </a:tc>
                <a:tc>
                  <a:txBody>
                    <a:bodyPr/>
                    <a:lstStyle/>
                    <a:p>
                      <a:pPr algn="ctr" fontAlgn="b"/>
                      <a:r>
                        <a:rPr lang="en-ZW" sz="1800" b="0" i="0" u="none" strike="noStrike" dirty="0">
                          <a:solidFill>
                            <a:srgbClr val="000000"/>
                          </a:solidFill>
                          <a:latin typeface="+mn-lt"/>
                        </a:rPr>
                        <a:t>27882</a:t>
                      </a:r>
                    </a:p>
                  </a:txBody>
                  <a:tcPr marL="9525" marR="9525" marT="9525" marB="0" anchor="b"/>
                </a:tc>
                <a:tc>
                  <a:txBody>
                    <a:bodyPr/>
                    <a:lstStyle/>
                    <a:p>
                      <a:r>
                        <a:rPr lang="en-US" sz="1800" dirty="0"/>
                        <a:t>46.3</a:t>
                      </a:r>
                    </a:p>
                  </a:txBody>
                  <a:tcPr/>
                </a:tc>
                <a:extLst>
                  <a:ext uri="{0D108BD9-81ED-4DB2-BD59-A6C34878D82A}">
                    <a16:rowId xmlns:a16="http://schemas.microsoft.com/office/drawing/2014/main" xmlns="" val="10001"/>
                  </a:ext>
                </a:extLst>
              </a:tr>
              <a:tr h="370840">
                <a:tc>
                  <a:txBody>
                    <a:bodyPr/>
                    <a:lstStyle/>
                    <a:p>
                      <a:r>
                        <a:rPr lang="en-US" dirty="0"/>
                        <a:t>20-24</a:t>
                      </a:r>
                    </a:p>
                  </a:txBody>
                  <a:tcPr/>
                </a:tc>
                <a:tc>
                  <a:txBody>
                    <a:bodyPr/>
                    <a:lstStyle/>
                    <a:p>
                      <a:pPr algn="ctr" fontAlgn="b"/>
                      <a:r>
                        <a:rPr lang="en-ZW" sz="1800" b="0" i="0" u="none" strike="noStrike" dirty="0">
                          <a:solidFill>
                            <a:srgbClr val="000000"/>
                          </a:solidFill>
                          <a:latin typeface="+mn-lt"/>
                        </a:rPr>
                        <a:t>21553</a:t>
                      </a:r>
                    </a:p>
                  </a:txBody>
                  <a:tcPr marL="9525" marR="9525" marT="9525" marB="0" anchor="b"/>
                </a:tc>
                <a:tc>
                  <a:txBody>
                    <a:bodyPr/>
                    <a:lstStyle/>
                    <a:p>
                      <a:r>
                        <a:rPr lang="en-US" sz="1800" dirty="0"/>
                        <a:t>74</a:t>
                      </a:r>
                    </a:p>
                  </a:txBody>
                  <a:tcPr/>
                </a:tc>
                <a:extLst>
                  <a:ext uri="{0D108BD9-81ED-4DB2-BD59-A6C34878D82A}">
                    <a16:rowId xmlns:a16="http://schemas.microsoft.com/office/drawing/2014/main" xmlns="" val="10002"/>
                  </a:ext>
                </a:extLst>
              </a:tr>
              <a:tr h="370840">
                <a:tc>
                  <a:txBody>
                    <a:bodyPr/>
                    <a:lstStyle/>
                    <a:p>
                      <a:r>
                        <a:rPr lang="en-US" dirty="0"/>
                        <a:t>25-29</a:t>
                      </a:r>
                    </a:p>
                  </a:txBody>
                  <a:tcPr/>
                </a:tc>
                <a:tc>
                  <a:txBody>
                    <a:bodyPr/>
                    <a:lstStyle/>
                    <a:p>
                      <a:pPr algn="ctr" fontAlgn="b"/>
                      <a:r>
                        <a:rPr lang="en-ZW" sz="1800" b="0" i="0" u="none" strike="noStrike" dirty="0">
                          <a:solidFill>
                            <a:srgbClr val="000000"/>
                          </a:solidFill>
                          <a:latin typeface="+mn-lt"/>
                        </a:rPr>
                        <a:t>21943</a:t>
                      </a:r>
                    </a:p>
                  </a:txBody>
                  <a:tcPr marL="9525" marR="9525" marT="9525" marB="0" anchor="b"/>
                </a:tc>
                <a:tc>
                  <a:txBody>
                    <a:bodyPr/>
                    <a:lstStyle/>
                    <a:p>
                      <a:r>
                        <a:rPr lang="en-US" sz="1800" dirty="0"/>
                        <a:t>81.2</a:t>
                      </a:r>
                    </a:p>
                  </a:txBody>
                  <a:tcPr/>
                </a:tc>
                <a:extLst>
                  <a:ext uri="{0D108BD9-81ED-4DB2-BD59-A6C34878D82A}">
                    <a16:rowId xmlns:a16="http://schemas.microsoft.com/office/drawing/2014/main" xmlns="" val="10003"/>
                  </a:ext>
                </a:extLst>
              </a:tr>
              <a:tr h="370840">
                <a:tc>
                  <a:txBody>
                    <a:bodyPr/>
                    <a:lstStyle/>
                    <a:p>
                      <a:r>
                        <a:rPr lang="en-US" dirty="0"/>
                        <a:t>30-24</a:t>
                      </a:r>
                    </a:p>
                  </a:txBody>
                  <a:tcPr/>
                </a:tc>
                <a:tc>
                  <a:txBody>
                    <a:bodyPr/>
                    <a:lstStyle/>
                    <a:p>
                      <a:pPr algn="ctr" fontAlgn="b"/>
                      <a:r>
                        <a:rPr lang="en-ZW" sz="1800" b="0" i="0" u="none" strike="noStrike" dirty="0">
                          <a:solidFill>
                            <a:srgbClr val="000000"/>
                          </a:solidFill>
                          <a:latin typeface="+mn-lt"/>
                        </a:rPr>
                        <a:t>19166</a:t>
                      </a:r>
                    </a:p>
                  </a:txBody>
                  <a:tcPr marL="9525" marR="9525" marT="9525" marB="0" anchor="b"/>
                </a:tc>
                <a:tc>
                  <a:txBody>
                    <a:bodyPr/>
                    <a:lstStyle/>
                    <a:p>
                      <a:r>
                        <a:rPr lang="en-US" sz="1800" dirty="0"/>
                        <a:t>84.8</a:t>
                      </a:r>
                    </a:p>
                  </a:txBody>
                  <a:tcPr/>
                </a:tc>
                <a:extLst>
                  <a:ext uri="{0D108BD9-81ED-4DB2-BD59-A6C34878D82A}">
                    <a16:rowId xmlns:a16="http://schemas.microsoft.com/office/drawing/2014/main" xmlns="" val="10004"/>
                  </a:ext>
                </a:extLst>
              </a:tr>
              <a:tr h="370840">
                <a:tc>
                  <a:txBody>
                    <a:bodyPr/>
                    <a:lstStyle/>
                    <a:p>
                      <a:r>
                        <a:rPr lang="en-US" dirty="0"/>
                        <a:t>35-39</a:t>
                      </a:r>
                    </a:p>
                  </a:txBody>
                  <a:tcPr/>
                </a:tc>
                <a:tc>
                  <a:txBody>
                    <a:bodyPr/>
                    <a:lstStyle/>
                    <a:p>
                      <a:pPr algn="ctr" fontAlgn="b"/>
                      <a:r>
                        <a:rPr lang="en-ZW" sz="1800" b="0" i="0" u="none" strike="noStrike" dirty="0">
                          <a:solidFill>
                            <a:srgbClr val="000000"/>
                          </a:solidFill>
                          <a:latin typeface="+mn-lt"/>
                        </a:rPr>
                        <a:t>16452</a:t>
                      </a:r>
                    </a:p>
                  </a:txBody>
                  <a:tcPr marL="9525" marR="9525" marT="9525" marB="0" anchor="b"/>
                </a:tc>
                <a:tc>
                  <a:txBody>
                    <a:bodyPr/>
                    <a:lstStyle/>
                    <a:p>
                      <a:r>
                        <a:rPr lang="en-US" sz="1800" dirty="0"/>
                        <a:t>87.9</a:t>
                      </a:r>
                    </a:p>
                  </a:txBody>
                  <a:tcPr/>
                </a:tc>
                <a:extLst>
                  <a:ext uri="{0D108BD9-81ED-4DB2-BD59-A6C34878D82A}">
                    <a16:rowId xmlns:a16="http://schemas.microsoft.com/office/drawing/2014/main" xmlns="" val="10005"/>
                  </a:ext>
                </a:extLst>
              </a:tr>
              <a:tr h="370840">
                <a:tc>
                  <a:txBody>
                    <a:bodyPr/>
                    <a:lstStyle/>
                    <a:p>
                      <a:r>
                        <a:rPr lang="en-US" dirty="0"/>
                        <a:t>40-44</a:t>
                      </a:r>
                    </a:p>
                  </a:txBody>
                  <a:tcPr/>
                </a:tc>
                <a:tc>
                  <a:txBody>
                    <a:bodyPr/>
                    <a:lstStyle/>
                    <a:p>
                      <a:pPr algn="ctr" fontAlgn="b"/>
                      <a:r>
                        <a:rPr lang="en-ZW" sz="1800" b="0" i="0" u="none" strike="noStrike" dirty="0">
                          <a:solidFill>
                            <a:srgbClr val="000000"/>
                          </a:solidFill>
                          <a:latin typeface="+mn-lt"/>
                        </a:rPr>
                        <a:t>10541</a:t>
                      </a:r>
                    </a:p>
                  </a:txBody>
                  <a:tcPr marL="9525" marR="9525" marT="9525" marB="0" anchor="b"/>
                </a:tc>
                <a:tc>
                  <a:txBody>
                    <a:bodyPr/>
                    <a:lstStyle/>
                    <a:p>
                      <a:r>
                        <a:rPr lang="en-US" sz="1800" dirty="0"/>
                        <a:t>89.6</a:t>
                      </a:r>
                    </a:p>
                  </a:txBody>
                  <a:tcPr/>
                </a:tc>
                <a:extLst>
                  <a:ext uri="{0D108BD9-81ED-4DB2-BD59-A6C34878D82A}">
                    <a16:rowId xmlns:a16="http://schemas.microsoft.com/office/drawing/2014/main" xmlns="" val="10006"/>
                  </a:ext>
                </a:extLst>
              </a:tr>
              <a:tr h="370840">
                <a:tc>
                  <a:txBody>
                    <a:bodyPr/>
                    <a:lstStyle/>
                    <a:p>
                      <a:r>
                        <a:rPr lang="en-US" dirty="0"/>
                        <a:t>45-49</a:t>
                      </a:r>
                    </a:p>
                  </a:txBody>
                  <a:tcPr/>
                </a:tc>
                <a:tc>
                  <a:txBody>
                    <a:bodyPr/>
                    <a:lstStyle/>
                    <a:p>
                      <a:pPr algn="ctr" fontAlgn="b"/>
                      <a:r>
                        <a:rPr lang="en-ZW" sz="1800" b="0" i="0" u="none" strike="noStrike" dirty="0">
                          <a:solidFill>
                            <a:srgbClr val="000000"/>
                          </a:solidFill>
                          <a:latin typeface="+mn-lt"/>
                        </a:rPr>
                        <a:t>6237</a:t>
                      </a:r>
                    </a:p>
                  </a:txBody>
                  <a:tcPr marL="9525" marR="9525" marT="9525" marB="0" anchor="b"/>
                </a:tc>
                <a:tc>
                  <a:txBody>
                    <a:bodyPr/>
                    <a:lstStyle/>
                    <a:p>
                      <a:r>
                        <a:rPr lang="en-US" sz="1800" dirty="0"/>
                        <a:t>88.8</a:t>
                      </a:r>
                    </a:p>
                  </a:txBody>
                  <a:tcPr/>
                </a:tc>
                <a:extLst>
                  <a:ext uri="{0D108BD9-81ED-4DB2-BD59-A6C34878D82A}">
                    <a16:rowId xmlns:a16="http://schemas.microsoft.com/office/drawing/2014/main" xmlns="" val="10007"/>
                  </a:ext>
                </a:extLst>
              </a:tr>
              <a:tr h="370840">
                <a:tc>
                  <a:txBody>
                    <a:bodyPr/>
                    <a:lstStyle/>
                    <a:p>
                      <a:r>
                        <a:rPr lang="en-US" dirty="0"/>
                        <a:t>50-54</a:t>
                      </a:r>
                    </a:p>
                  </a:txBody>
                  <a:tcPr/>
                </a:tc>
                <a:tc>
                  <a:txBody>
                    <a:bodyPr/>
                    <a:lstStyle/>
                    <a:p>
                      <a:pPr algn="ctr" fontAlgn="b"/>
                      <a:r>
                        <a:rPr lang="en-ZW" sz="1800" b="0" i="0" u="none" strike="noStrike" dirty="0">
                          <a:solidFill>
                            <a:srgbClr val="000000"/>
                          </a:solidFill>
                          <a:latin typeface="+mn-lt"/>
                        </a:rPr>
                        <a:t>7628</a:t>
                      </a:r>
                    </a:p>
                  </a:txBody>
                  <a:tcPr marL="9525" marR="9525" marT="9525" marB="0" anchor="b"/>
                </a:tc>
                <a:tc>
                  <a:txBody>
                    <a:bodyPr/>
                    <a:lstStyle/>
                    <a:p>
                      <a:r>
                        <a:rPr lang="en-US" sz="1800" dirty="0"/>
                        <a:t>87.9</a:t>
                      </a:r>
                    </a:p>
                  </a:txBody>
                  <a:tcPr/>
                </a:tc>
                <a:extLst>
                  <a:ext uri="{0D108BD9-81ED-4DB2-BD59-A6C34878D82A}">
                    <a16:rowId xmlns:a16="http://schemas.microsoft.com/office/drawing/2014/main" xmlns="" val="10008"/>
                  </a:ext>
                </a:extLst>
              </a:tr>
              <a:tr h="370840">
                <a:tc>
                  <a:txBody>
                    <a:bodyPr/>
                    <a:lstStyle/>
                    <a:p>
                      <a:r>
                        <a:rPr lang="en-US" dirty="0"/>
                        <a:t>55-59</a:t>
                      </a:r>
                    </a:p>
                  </a:txBody>
                  <a:tcPr/>
                </a:tc>
                <a:tc>
                  <a:txBody>
                    <a:bodyPr/>
                    <a:lstStyle/>
                    <a:p>
                      <a:pPr algn="ctr" fontAlgn="b"/>
                      <a:r>
                        <a:rPr lang="en-ZW" sz="1800" b="0" i="0" u="none" strike="noStrike" dirty="0">
                          <a:solidFill>
                            <a:srgbClr val="000000"/>
                          </a:solidFill>
                          <a:latin typeface="+mn-lt"/>
                        </a:rPr>
                        <a:t>5706</a:t>
                      </a:r>
                    </a:p>
                  </a:txBody>
                  <a:tcPr marL="9525" marR="9525" marT="9525" marB="0" anchor="b"/>
                </a:tc>
                <a:tc>
                  <a:txBody>
                    <a:bodyPr/>
                    <a:lstStyle/>
                    <a:p>
                      <a:r>
                        <a:rPr lang="en-US" sz="1800" dirty="0"/>
                        <a:t>87.1</a:t>
                      </a:r>
                    </a:p>
                  </a:txBody>
                  <a:tcPr/>
                </a:tc>
                <a:extLst>
                  <a:ext uri="{0D108BD9-81ED-4DB2-BD59-A6C34878D82A}">
                    <a16:rowId xmlns:a16="http://schemas.microsoft.com/office/drawing/2014/main" xmlns="" val="10009"/>
                  </a:ext>
                </a:extLst>
              </a:tr>
              <a:tr h="370840">
                <a:tc>
                  <a:txBody>
                    <a:bodyPr/>
                    <a:lstStyle/>
                    <a:p>
                      <a:r>
                        <a:rPr lang="en-US" dirty="0"/>
                        <a:t>60-64</a:t>
                      </a:r>
                    </a:p>
                  </a:txBody>
                  <a:tcPr/>
                </a:tc>
                <a:tc>
                  <a:txBody>
                    <a:bodyPr/>
                    <a:lstStyle/>
                    <a:p>
                      <a:pPr algn="ctr" fontAlgn="b"/>
                      <a:r>
                        <a:rPr lang="en-ZW" sz="1800" b="0" i="0" u="none" strike="noStrike" dirty="0">
                          <a:solidFill>
                            <a:srgbClr val="000000"/>
                          </a:solidFill>
                          <a:latin typeface="+mn-lt"/>
                        </a:rPr>
                        <a:t>4616</a:t>
                      </a:r>
                    </a:p>
                  </a:txBody>
                  <a:tcPr marL="9525" marR="9525" marT="9525" marB="0" anchor="b"/>
                </a:tc>
                <a:tc>
                  <a:txBody>
                    <a:bodyPr/>
                    <a:lstStyle/>
                    <a:p>
                      <a:r>
                        <a:rPr lang="en-US" sz="1800" dirty="0"/>
                        <a:t>83.1</a:t>
                      </a:r>
                    </a:p>
                  </a:txBody>
                  <a:tcPr/>
                </a:tc>
                <a:extLst>
                  <a:ext uri="{0D108BD9-81ED-4DB2-BD59-A6C34878D82A}">
                    <a16:rowId xmlns:a16="http://schemas.microsoft.com/office/drawing/2014/main" xmlns="" val="10010"/>
                  </a:ext>
                </a:extLst>
              </a:tr>
              <a:tr h="370840">
                <a:tc>
                  <a:txBody>
                    <a:bodyPr/>
                    <a:lstStyle/>
                    <a:p>
                      <a:r>
                        <a:rPr lang="en-US" dirty="0"/>
                        <a:t>65+</a:t>
                      </a:r>
                    </a:p>
                  </a:txBody>
                  <a:tcPr/>
                </a:tc>
                <a:tc>
                  <a:txBody>
                    <a:bodyPr/>
                    <a:lstStyle/>
                    <a:p>
                      <a:pPr algn="ctr" fontAlgn="b"/>
                      <a:r>
                        <a:rPr lang="en-ZW" sz="1800" b="0" i="0" u="none" strike="noStrike" dirty="0">
                          <a:solidFill>
                            <a:srgbClr val="000000"/>
                          </a:solidFill>
                          <a:latin typeface="+mn-lt"/>
                        </a:rPr>
                        <a:t>4921</a:t>
                      </a:r>
                    </a:p>
                  </a:txBody>
                  <a:tcPr marL="9525" marR="9525" marT="9525" marB="0" anchor="b"/>
                </a:tc>
                <a:tc>
                  <a:txBody>
                    <a:bodyPr/>
                    <a:lstStyle/>
                    <a:p>
                      <a:r>
                        <a:rPr lang="en-US" sz="1800" dirty="0"/>
                        <a:t>57</a:t>
                      </a:r>
                    </a:p>
                  </a:txBody>
                  <a:tcPr/>
                </a:tc>
                <a:extLst>
                  <a:ext uri="{0D108BD9-81ED-4DB2-BD59-A6C34878D82A}">
                    <a16:rowId xmlns:a16="http://schemas.microsoft.com/office/drawing/2014/main" xmlns="" val="10011"/>
                  </a:ext>
                </a:extLst>
              </a:tr>
            </a:tbl>
          </a:graphicData>
        </a:graphic>
      </p:graphicFrame>
      <p:sp>
        <p:nvSpPr>
          <p:cNvPr id="5" name="TextBox 4"/>
          <p:cNvSpPr txBox="1"/>
          <p:nvPr/>
        </p:nvSpPr>
        <p:spPr>
          <a:xfrm>
            <a:off x="467544" y="714356"/>
            <a:ext cx="8319298" cy="523220"/>
          </a:xfrm>
          <a:prstGeom prst="rect">
            <a:avLst/>
          </a:prstGeom>
          <a:noFill/>
        </p:spPr>
        <p:txBody>
          <a:bodyPr wrap="square" rtlCol="0">
            <a:spAutoFit/>
          </a:bodyPr>
          <a:lstStyle/>
          <a:p>
            <a:pPr algn="ctr"/>
            <a:r>
              <a:rPr lang="en-US" sz="2800" b="1" dirty="0">
                <a:solidFill>
                  <a:schemeClr val="accent6">
                    <a:lumMod val="50000"/>
                  </a:schemeClr>
                </a:solidFill>
              </a:rPr>
              <a:t>Activity Rate by Age Group</a:t>
            </a:r>
            <a:endParaRPr lang="en-US" sz="2800" dirty="0">
              <a:solidFill>
                <a:schemeClr val="accent6">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en-US" b="1" dirty="0"/>
              <a:t>continue….</a:t>
            </a:r>
          </a:p>
        </p:txBody>
      </p:sp>
      <p:sp>
        <p:nvSpPr>
          <p:cNvPr id="3" name="Content Placeholder 2"/>
          <p:cNvSpPr>
            <a:spLocks noGrp="1"/>
          </p:cNvSpPr>
          <p:nvPr>
            <p:ph idx="1"/>
          </p:nvPr>
        </p:nvSpPr>
        <p:spPr>
          <a:xfrm>
            <a:off x="457200" y="1214422"/>
            <a:ext cx="8229600" cy="5310922"/>
          </a:xfrm>
        </p:spPr>
        <p:txBody>
          <a:bodyPr/>
          <a:lstStyle/>
          <a:p>
            <a:pPr algn="just"/>
            <a:r>
              <a:rPr lang="en-ZA" sz="2400" b="1" i="1" dirty="0"/>
              <a:t>Skills and Education levels</a:t>
            </a:r>
          </a:p>
          <a:p>
            <a:pPr lvl="1" algn="just"/>
            <a:r>
              <a:rPr lang="en-ZA" sz="2000" dirty="0"/>
              <a:t>8.5 % never attended school </a:t>
            </a:r>
          </a:p>
          <a:p>
            <a:pPr lvl="1" algn="just"/>
            <a:r>
              <a:rPr lang="en-ZA" sz="2000" dirty="0"/>
              <a:t>21.3% attained primary level, 5.8 % attained secondary level and 3% tertiary level</a:t>
            </a:r>
          </a:p>
          <a:p>
            <a:pPr algn="just"/>
            <a:r>
              <a:rPr lang="en-ZA" sz="2400" b="1" i="1" dirty="0"/>
              <a:t>Unemployment figures</a:t>
            </a:r>
          </a:p>
          <a:p>
            <a:pPr lvl="1" algn="just"/>
            <a:r>
              <a:rPr lang="en-US" sz="2000" dirty="0"/>
              <a:t>Looking for work/unemployed 6.6% of economically active people that is 7462 people.</a:t>
            </a:r>
            <a:endParaRPr lang="en-ZA" sz="2000" b="1" i="1" dirty="0"/>
          </a:p>
          <a:p>
            <a:pPr algn="just"/>
            <a:r>
              <a:rPr lang="en-ZA" sz="2400" b="1" i="1" dirty="0"/>
              <a:t>Labour Stability</a:t>
            </a:r>
          </a:p>
          <a:p>
            <a:pPr lvl="1" algn="just"/>
            <a:r>
              <a:rPr lang="en-US" sz="2000" dirty="0"/>
              <a:t>About 37.29 % of the whole population is employed. </a:t>
            </a:r>
          </a:p>
          <a:p>
            <a:pPr lvl="1" algn="just"/>
            <a:r>
              <a:rPr lang="en-US" sz="2000" dirty="0"/>
              <a:t>Of the 37.29% of the population employed; 79 % is in agriculture occupations, 5.2 % in services occupations, 1.1 % in manufacturing , 1.9 law and security,  1.6 % in education and 11.2% in other occupations.</a:t>
            </a:r>
            <a:endParaRPr lang="en-ZA" sz="2000" b="1" i="1"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algn="just" eaLnBrk="1" hangingPunct="1"/>
            <a:r>
              <a:rPr lang="en-ZW" altLang="en-US" sz="2400" b="1" i="1" dirty="0"/>
              <a:t>Vision</a:t>
            </a:r>
            <a:r>
              <a:rPr lang="en-ZW" altLang="en-US" sz="2400" dirty="0"/>
              <a:t>-  Excellent service delivery and higher standards of living  for our people by 2023</a:t>
            </a:r>
          </a:p>
          <a:p>
            <a:pPr algn="just" eaLnBrk="1" hangingPunct="1">
              <a:buNone/>
            </a:pPr>
            <a:endParaRPr lang="en-ZW" altLang="en-US" sz="2400" dirty="0"/>
          </a:p>
          <a:p>
            <a:pPr algn="just" eaLnBrk="1" hangingPunct="1"/>
            <a:r>
              <a:rPr lang="en-ZW" altLang="en-US" sz="2400" b="1" i="1" dirty="0"/>
              <a:t>Mission</a:t>
            </a:r>
            <a:r>
              <a:rPr lang="en-ZW" altLang="en-US" sz="2400" dirty="0"/>
              <a:t>- </a:t>
            </a:r>
            <a:r>
              <a:rPr lang="en-US" sz="2400" dirty="0"/>
              <a:t>To improve the standard of living through building diverse community livelihoods in a sustainable manner fostering partnerships in all sectors of the economy.</a:t>
            </a:r>
            <a:endParaRPr lang="en-ZW" altLang="en-US" sz="2400" dirty="0"/>
          </a:p>
          <a:p>
            <a:pPr algn="just" eaLnBrk="1" hangingPunct="1"/>
            <a:endParaRPr lang="en-ZW" altLang="en-US" sz="2400" dirty="0"/>
          </a:p>
          <a:p>
            <a:pPr algn="just"/>
            <a:r>
              <a:rPr lang="en-ZW" altLang="en-US" sz="2400" b="1" i="1" dirty="0"/>
              <a:t>Core Values- </a:t>
            </a:r>
            <a:r>
              <a:rPr lang="en-US" sz="2400" dirty="0"/>
              <a:t>Accountability, Development Oriented, Integrity, Team Work and Gender Sensitivity</a:t>
            </a:r>
          </a:p>
          <a:p>
            <a:pPr eaLnBrk="1" hangingPunct="1"/>
            <a:endParaRPr lang="en-ZW" altLang="en-US" sz="2400" dirty="0"/>
          </a:p>
        </p:txBody>
      </p:sp>
      <p:sp>
        <p:nvSpPr>
          <p:cNvPr id="5" name="Title 1"/>
          <p:cNvSpPr txBox="1">
            <a:spLocks/>
          </p:cNvSpPr>
          <p:nvPr/>
        </p:nvSpPr>
        <p:spPr bwMode="auto">
          <a:xfrm>
            <a:off x="25152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4000" b="1" i="0" u="none" strike="noStrike" kern="1200" cap="none" spc="0" normalizeH="0" baseline="0" noProof="0" dirty="0">
                <a:ln>
                  <a:noFill/>
                </a:ln>
                <a:solidFill>
                  <a:srgbClr val="C00000"/>
                </a:solidFill>
                <a:effectLst/>
                <a:uLnTx/>
                <a:uFillTx/>
                <a:latin typeface="+mj-lt"/>
                <a:ea typeface="+mj-ea"/>
                <a:cs typeface="+mj-cs"/>
              </a:rPr>
              <a:t>Corporate</a:t>
            </a:r>
            <a:r>
              <a:rPr kumimoji="0" lang="en-ZA" sz="4000" b="1" i="0" u="none" strike="noStrike" kern="1200" cap="none" spc="0" normalizeH="0" noProof="0" dirty="0">
                <a:ln>
                  <a:noFill/>
                </a:ln>
                <a:solidFill>
                  <a:srgbClr val="C00000"/>
                </a:solidFill>
                <a:effectLst/>
                <a:uLnTx/>
                <a:uFillTx/>
                <a:latin typeface="+mj-lt"/>
                <a:ea typeface="+mj-ea"/>
                <a:cs typeface="+mj-cs"/>
              </a:rPr>
              <a:t> Governance</a:t>
            </a:r>
            <a:r>
              <a:rPr kumimoji="0" lang="en-ZA" sz="4000" b="1" i="0" u="none" strike="noStrike" kern="1200" cap="none" spc="0" normalizeH="0" baseline="0" noProof="0" dirty="0">
                <a:ln>
                  <a:noFill/>
                </a:ln>
                <a:solidFill>
                  <a:srgbClr val="C00000"/>
                </a:solidFill>
                <a:effectLst/>
                <a:uLnTx/>
                <a:uFillTx/>
                <a:latin typeface="+mj-lt"/>
                <a:ea typeface="+mj-ea"/>
                <a:cs typeface="+mj-cs"/>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623910"/>
          </a:xfrm>
        </p:spPr>
        <p:txBody>
          <a:bodyPr/>
          <a:lstStyle/>
          <a:p>
            <a:r>
              <a:rPr lang="en-US" b="1" dirty="0">
                <a:solidFill>
                  <a:srgbClr val="C00000"/>
                </a:solidFill>
              </a:rPr>
              <a:t>Municipal Landscape</a:t>
            </a:r>
            <a:endParaRPr lang="en-US" dirty="0">
              <a:solidFill>
                <a:srgbClr val="C00000"/>
              </a:solidFill>
            </a:endParaRPr>
          </a:p>
        </p:txBody>
      </p:sp>
      <p:sp>
        <p:nvSpPr>
          <p:cNvPr id="3" name="Content Placeholder 2"/>
          <p:cNvSpPr>
            <a:spLocks noGrp="1"/>
          </p:cNvSpPr>
          <p:nvPr>
            <p:ph idx="1"/>
          </p:nvPr>
        </p:nvSpPr>
        <p:spPr>
          <a:xfrm>
            <a:off x="228600" y="914400"/>
            <a:ext cx="8701118" cy="5643602"/>
          </a:xfrm>
        </p:spPr>
        <p:txBody>
          <a:bodyPr/>
          <a:lstStyle/>
          <a:p>
            <a:pPr algn="just"/>
            <a:r>
              <a:rPr lang="en-ZW" sz="2200" dirty="0"/>
              <a:t>Council consists of 8 committees</a:t>
            </a:r>
          </a:p>
          <a:p>
            <a:pPr marL="1258888" indent="-449263" algn="just">
              <a:buFont typeface="+mj-lt"/>
              <a:buAutoNum type="alphaLcParenR"/>
            </a:pPr>
            <a:r>
              <a:rPr lang="en-ZW" sz="2200" dirty="0"/>
              <a:t>Finance</a:t>
            </a:r>
          </a:p>
          <a:p>
            <a:pPr marL="1258888" indent="-449263" algn="just">
              <a:buFont typeface="+mj-lt"/>
              <a:buAutoNum type="alphaLcParenR"/>
            </a:pPr>
            <a:r>
              <a:rPr lang="en-ZW" sz="2200" dirty="0"/>
              <a:t>Staffing</a:t>
            </a:r>
          </a:p>
          <a:p>
            <a:pPr marL="1258888" indent="-449263" algn="just">
              <a:buFont typeface="+mj-lt"/>
              <a:buAutoNum type="alphaLcParenR"/>
            </a:pPr>
            <a:r>
              <a:rPr lang="en-ZW" sz="2200" dirty="0"/>
              <a:t>Technical Services</a:t>
            </a:r>
          </a:p>
          <a:p>
            <a:pPr marL="1258888" indent="-449263" algn="just">
              <a:buFont typeface="+mj-lt"/>
              <a:buAutoNum type="alphaLcParenR"/>
            </a:pPr>
            <a:r>
              <a:rPr lang="en-ZW" sz="2200" dirty="0"/>
              <a:t>Community Service</a:t>
            </a:r>
          </a:p>
          <a:p>
            <a:pPr marL="1258888" indent="-449263" algn="just">
              <a:buFont typeface="+mj-lt"/>
              <a:buAutoNum type="alphaLcParenR"/>
            </a:pPr>
            <a:r>
              <a:rPr lang="en-ZW" sz="2200" dirty="0"/>
              <a:t>Environment</a:t>
            </a:r>
          </a:p>
          <a:p>
            <a:pPr marL="1258888" indent="-449263" algn="just">
              <a:buFont typeface="+mj-lt"/>
              <a:buAutoNum type="alphaLcParenR"/>
            </a:pPr>
            <a:r>
              <a:rPr lang="en-ZW" sz="2200" dirty="0"/>
              <a:t>Campfire Sub-Committee</a:t>
            </a:r>
          </a:p>
          <a:p>
            <a:pPr marL="1258888" indent="-449263" algn="just">
              <a:buFont typeface="+mj-lt"/>
              <a:buAutoNum type="alphaLcParenR"/>
            </a:pPr>
            <a:r>
              <a:rPr lang="en-ZW" sz="2200" dirty="0"/>
              <a:t>Audit</a:t>
            </a:r>
          </a:p>
          <a:p>
            <a:pPr marL="1258888" indent="-449263" algn="just">
              <a:buFont typeface="+mj-lt"/>
              <a:buAutoNum type="alphaLcParenR"/>
            </a:pPr>
            <a:r>
              <a:rPr lang="en-ZW" sz="2200" dirty="0"/>
              <a:t>RDDC (Rural District Development Committee) which is responsible for the development of the committee</a:t>
            </a:r>
          </a:p>
          <a:p>
            <a:pPr algn="just"/>
            <a:r>
              <a:rPr lang="en-ZW" sz="2200" dirty="0"/>
              <a:t>The district houses’ </a:t>
            </a:r>
            <a:r>
              <a:rPr lang="en-ZW" sz="2200" dirty="0" err="1"/>
              <a:t>Chiredzi</a:t>
            </a:r>
            <a:r>
              <a:rPr lang="en-ZW" sz="2200" dirty="0"/>
              <a:t> Town Council with 6 wards and is highly urbanized and populated. and also industrialised</a:t>
            </a:r>
          </a:p>
          <a:p>
            <a:pPr algn="just"/>
            <a:r>
              <a:rPr lang="en-ZW" sz="2200" dirty="0"/>
              <a:t>Wards- The district comprises of 32 wards represented by an elected Councillor at Council </a:t>
            </a:r>
          </a:p>
          <a:p>
            <a:pPr algn="just"/>
            <a:r>
              <a:rPr lang="en-ZW" sz="2200" dirty="0"/>
              <a:t>Growth point- we have got 1 growth point which is </a:t>
            </a:r>
            <a:r>
              <a:rPr lang="en-ZW" sz="2200" dirty="0" err="1"/>
              <a:t>Chikombedzi</a:t>
            </a:r>
            <a:endParaRPr lang="en-ZW" sz="2200" dirty="0"/>
          </a:p>
          <a:p>
            <a:pPr algn="just">
              <a:buNone/>
            </a:pP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928694"/>
          </a:xfrm>
        </p:spPr>
        <p:txBody>
          <a:bodyPr/>
          <a:lstStyle/>
          <a:p>
            <a:r>
              <a:rPr lang="en-US" b="1" dirty="0"/>
              <a:t>Council Arrangement</a:t>
            </a:r>
            <a:endParaRPr lang="en-US" dirty="0"/>
          </a:p>
        </p:txBody>
      </p:sp>
      <p:sp>
        <p:nvSpPr>
          <p:cNvPr id="3" name="Content Placeholder 2"/>
          <p:cNvSpPr>
            <a:spLocks noGrp="1"/>
          </p:cNvSpPr>
          <p:nvPr>
            <p:ph idx="1"/>
          </p:nvPr>
        </p:nvSpPr>
        <p:spPr>
          <a:xfrm>
            <a:off x="285720" y="1928802"/>
            <a:ext cx="8643998" cy="4429156"/>
          </a:xfrm>
        </p:spPr>
        <p:txBody>
          <a:bodyPr/>
          <a:lstStyle/>
          <a:p>
            <a:pPr algn="just">
              <a:buFont typeface="Arial" pitchFamily="34" charset="0"/>
              <a:buChar char="•"/>
            </a:pPr>
            <a:r>
              <a:rPr lang="en-GB" sz="2200" dirty="0"/>
              <a:t>CRDC is headed by the </a:t>
            </a:r>
            <a:r>
              <a:rPr lang="en-GB" sz="2200" b="1" dirty="0"/>
              <a:t>Chief Executive Officer </a:t>
            </a:r>
            <a:r>
              <a:rPr lang="en-GB" sz="2200" dirty="0"/>
              <a:t>who reports to the Policy Making Board (</a:t>
            </a:r>
            <a:r>
              <a:rPr lang="en-GB" sz="2200" b="1" dirty="0"/>
              <a:t>Councillors</a:t>
            </a:r>
            <a:r>
              <a:rPr lang="en-GB" sz="2200" dirty="0"/>
              <a:t>) who oversees all the operations in the district. </a:t>
            </a:r>
          </a:p>
          <a:p>
            <a:pPr algn="just">
              <a:buFont typeface="Arial" pitchFamily="34" charset="0"/>
              <a:buChar char="•"/>
            </a:pPr>
            <a:r>
              <a:rPr lang="en-GB" sz="2200" dirty="0"/>
              <a:t>Below the Chief Executive Officer are the </a:t>
            </a:r>
            <a:r>
              <a:rPr lang="en-GB" sz="2200" b="1" dirty="0"/>
              <a:t>Executive Officers </a:t>
            </a:r>
            <a:r>
              <a:rPr lang="en-GB" sz="2200" dirty="0"/>
              <a:t>who are Head of Departments in the organization followed by their assistance. </a:t>
            </a:r>
          </a:p>
          <a:p>
            <a:pPr algn="just">
              <a:buFont typeface="Arial" pitchFamily="34" charset="0"/>
              <a:buChar char="•"/>
            </a:pPr>
            <a:r>
              <a:rPr lang="en-GB" sz="2200" dirty="0"/>
              <a:t>These Head of Departments oversees the operations in their thematic area, and reports to the Chief Executive Officer. </a:t>
            </a:r>
          </a:p>
          <a:p>
            <a:pPr algn="just">
              <a:buFont typeface="Arial" pitchFamily="34" charset="0"/>
              <a:buChar char="•"/>
            </a:pPr>
            <a:r>
              <a:rPr lang="en-GB" sz="2200" dirty="0"/>
              <a:t>The Policy Making Board, the Chief Executive Officer and the Executive Officers of the organization are responsible for decision making and policy formulation</a:t>
            </a:r>
            <a:endParaRPr lang="en-US" sz="2200" dirty="0"/>
          </a:p>
        </p:txBody>
      </p:sp>
      <p:sp>
        <p:nvSpPr>
          <p:cNvPr id="4" name="Title 1"/>
          <p:cNvSpPr txBox="1">
            <a:spLocks/>
          </p:cNvSpPr>
          <p:nvPr/>
        </p:nvSpPr>
        <p:spPr bwMode="auto">
          <a:xfrm>
            <a:off x="285720" y="1142984"/>
            <a:ext cx="8229600" cy="7858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effectLst/>
                <a:uLnTx/>
                <a:uFillTx/>
                <a:latin typeface="+mn-lt"/>
                <a:ea typeface="+mj-ea"/>
                <a:cs typeface="+mj-cs"/>
              </a:rPr>
              <a:t>1. Council Structure</a:t>
            </a:r>
            <a:endParaRPr kumimoji="0" lang="en-US" sz="2400" b="0" i="0" u="none" strike="noStrike" kern="1200" cap="none" spc="0" normalizeH="0" baseline="0" noProof="0" dirty="0">
              <a:ln>
                <a:noFill/>
              </a:ln>
              <a:effectLst/>
              <a:uLnTx/>
              <a:uFillTx/>
              <a:latin typeface="+mn-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700110"/>
          </a:xfrm>
        </p:spPr>
        <p:txBody>
          <a:bodyPr/>
          <a:lstStyle/>
          <a:p>
            <a:r>
              <a:rPr lang="en-ZA" sz="4000" b="1" dirty="0">
                <a:solidFill>
                  <a:srgbClr val="C00000"/>
                </a:solidFill>
              </a:rPr>
              <a:t>Historical Background</a:t>
            </a:r>
            <a:endParaRPr lang="en-ZA" sz="4000" dirty="0">
              <a:solidFill>
                <a:srgbClr val="C00000"/>
              </a:solidFill>
            </a:endParaRPr>
          </a:p>
        </p:txBody>
      </p:sp>
      <p:sp>
        <p:nvSpPr>
          <p:cNvPr id="3" name="Content Placeholder 2"/>
          <p:cNvSpPr>
            <a:spLocks noGrp="1"/>
          </p:cNvSpPr>
          <p:nvPr>
            <p:ph idx="1"/>
          </p:nvPr>
        </p:nvSpPr>
        <p:spPr>
          <a:xfrm>
            <a:off x="304800" y="990600"/>
            <a:ext cx="8534400" cy="5486440"/>
          </a:xfrm>
        </p:spPr>
        <p:txBody>
          <a:bodyPr/>
          <a:lstStyle/>
          <a:p>
            <a:pPr algn="just"/>
            <a:r>
              <a:rPr lang="en-ZW" sz="2200" dirty="0" smtClean="0"/>
              <a:t>Local </a:t>
            </a:r>
            <a:r>
              <a:rPr lang="en-ZW" sz="2200" dirty="0"/>
              <a:t>Government in Zimbabwe has been in existence since the 18</a:t>
            </a:r>
            <a:r>
              <a:rPr lang="en-ZW" sz="2200" baseline="30000" dirty="0"/>
              <a:t>th</a:t>
            </a:r>
            <a:r>
              <a:rPr lang="en-ZW" sz="2200" dirty="0"/>
              <a:t> century, in the form of traditional structures led by then Kings, Chiefs, Headmen, and Village Heads.  The advent of colonial rule in the last half of the 19</a:t>
            </a:r>
            <a:r>
              <a:rPr lang="en-ZW" sz="2200" baseline="30000" dirty="0"/>
              <a:t>th</a:t>
            </a:r>
            <a:r>
              <a:rPr lang="en-ZW" sz="2200" dirty="0"/>
              <a:t> century, brought in the formal local government system modelled along the European taste.  This system of local government was premised along racial lines, and had a dual funding mechanism to suite the then regime.  </a:t>
            </a:r>
            <a:r>
              <a:rPr lang="en-ZW" sz="2200" dirty="0" err="1"/>
              <a:t>Chiredzi</a:t>
            </a:r>
            <a:r>
              <a:rPr lang="en-ZW" sz="2200" dirty="0"/>
              <a:t> District by then </a:t>
            </a:r>
            <a:r>
              <a:rPr lang="en-ZW" sz="2200" dirty="0" err="1"/>
              <a:t>Ndanga</a:t>
            </a:r>
            <a:r>
              <a:rPr lang="en-ZW" sz="2200" dirty="0"/>
              <a:t> Tribal Trust Land was led by Chief </a:t>
            </a:r>
            <a:r>
              <a:rPr lang="en-ZW" sz="2200" dirty="0" err="1"/>
              <a:t>Ndanga</a:t>
            </a:r>
            <a:r>
              <a:rPr lang="en-ZW" sz="2200" dirty="0"/>
              <a:t> and at independence in 1980, Zimbabwe inherited the same system, and was quick to do away with this discriminatory local government structure. </a:t>
            </a:r>
          </a:p>
          <a:p>
            <a:pPr algn="just"/>
            <a:r>
              <a:rPr lang="en-ZW" sz="2200" dirty="0" smtClean="0"/>
              <a:t>In t</a:t>
            </a:r>
            <a:r>
              <a:rPr lang="en-GB" sz="2200" dirty="0" smtClean="0"/>
              <a:t>he post independence era, rural councils were introduced covering the commercial farming areas but only permitted land owners to vote. Rural councils were interested in the provision of roads within the farming areas and the provision of services to the small urban centres within their boundaries that saw the establishment of Gaza </a:t>
            </a:r>
            <a:r>
              <a:rPr lang="en-GB" sz="2200" dirty="0" err="1" smtClean="0"/>
              <a:t>Khomanani</a:t>
            </a:r>
            <a:r>
              <a:rPr lang="en-GB" sz="2200" dirty="0" smtClean="0"/>
              <a:t> District Council in 1982. </a:t>
            </a:r>
          </a:p>
          <a:p>
            <a:pPr algn="just"/>
            <a:endParaRPr lang="en-GB" sz="2200" dirty="0"/>
          </a:p>
          <a:p>
            <a:pPr algn="just">
              <a:buNone/>
            </a:pPr>
            <a:endParaRPr lang="en-ZA" sz="2200" dirty="0"/>
          </a:p>
          <a:p>
            <a:pPr algn="just"/>
            <a:endParaRPr lang="en-ZA"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0034" y="214290"/>
            <a:ext cx="8229600" cy="846158"/>
          </a:xfrm>
        </p:spPr>
        <p:txBody>
          <a:bodyPr/>
          <a:lstStyle/>
          <a:p>
            <a:pPr eaLnBrk="1" hangingPunct="1"/>
            <a:r>
              <a:rPr lang="en-ZW" altLang="en-US" b="1" dirty="0"/>
              <a:t>Continue…..</a:t>
            </a:r>
          </a:p>
        </p:txBody>
      </p:sp>
      <p:sp>
        <p:nvSpPr>
          <p:cNvPr id="3" name="Content Placeholder 2"/>
          <p:cNvSpPr>
            <a:spLocks noGrp="1"/>
          </p:cNvSpPr>
          <p:nvPr>
            <p:ph idx="1"/>
          </p:nvPr>
        </p:nvSpPr>
        <p:spPr>
          <a:xfrm>
            <a:off x="428596" y="1785926"/>
            <a:ext cx="8229600" cy="4525963"/>
          </a:xfrm>
        </p:spPr>
        <p:txBody>
          <a:bodyPr rtlCol="0">
            <a:noAutofit/>
          </a:bodyPr>
          <a:lstStyle/>
          <a:p>
            <a:pPr indent="-274320" eaLnBrk="1" fontAlgn="auto" hangingPunct="1">
              <a:spcAft>
                <a:spcPts val="0"/>
              </a:spcAft>
              <a:buFont typeface="Arial" panose="020B0604020202020204" pitchFamily="34" charset="0"/>
              <a:buChar char="•"/>
              <a:defRPr/>
            </a:pPr>
            <a:r>
              <a:rPr lang="en-ZW" sz="1800" dirty="0"/>
              <a:t>Constitution of Zimbabwe [Section 274]</a:t>
            </a:r>
          </a:p>
          <a:p>
            <a:pPr indent="-274320" eaLnBrk="1" fontAlgn="auto" hangingPunct="1">
              <a:spcAft>
                <a:spcPts val="0"/>
              </a:spcAft>
              <a:buFont typeface="Arial" panose="020B0604020202020204" pitchFamily="34" charset="0"/>
              <a:buChar char="•"/>
              <a:defRPr/>
            </a:pPr>
            <a:r>
              <a:rPr lang="en-ZW" sz="1800" dirty="0"/>
              <a:t>Public Finance Management Act (Chapter 22:19)</a:t>
            </a:r>
          </a:p>
          <a:p>
            <a:pPr indent="-274320" eaLnBrk="1" fontAlgn="auto" hangingPunct="1">
              <a:spcAft>
                <a:spcPts val="0"/>
              </a:spcAft>
              <a:buFont typeface="Arial" panose="020B0604020202020204" pitchFamily="34" charset="0"/>
              <a:buChar char="•"/>
              <a:defRPr/>
            </a:pPr>
            <a:r>
              <a:rPr lang="en-ZW" sz="1800" dirty="0"/>
              <a:t>Regional Town and Country Planning Act, [Chapter 29:12]</a:t>
            </a:r>
          </a:p>
          <a:p>
            <a:pPr indent="-274320" eaLnBrk="1" fontAlgn="auto" hangingPunct="1">
              <a:spcAft>
                <a:spcPts val="0"/>
              </a:spcAft>
              <a:buFont typeface="Arial" panose="020B0604020202020204" pitchFamily="34" charset="0"/>
              <a:buChar char="•"/>
              <a:defRPr/>
            </a:pPr>
            <a:r>
              <a:rPr lang="en-ZW" sz="1800" dirty="0"/>
              <a:t>Public Health Act [Chapter 15:09]</a:t>
            </a:r>
          </a:p>
          <a:p>
            <a:pPr indent="-274320" eaLnBrk="1" fontAlgn="auto" hangingPunct="1">
              <a:spcAft>
                <a:spcPts val="0"/>
              </a:spcAft>
              <a:buFont typeface="Arial" panose="020B0604020202020204" pitchFamily="34" charset="0"/>
              <a:buChar char="•"/>
              <a:defRPr/>
            </a:pPr>
            <a:r>
              <a:rPr lang="en-ZW" sz="1800" dirty="0"/>
              <a:t>Labour Act [Chapter 28:01]</a:t>
            </a:r>
          </a:p>
          <a:p>
            <a:pPr indent="-274320" eaLnBrk="1" fontAlgn="auto" hangingPunct="1">
              <a:spcAft>
                <a:spcPts val="0"/>
              </a:spcAft>
              <a:buFont typeface="Arial" panose="020B0604020202020204" pitchFamily="34" charset="0"/>
              <a:buChar char="•"/>
              <a:defRPr/>
            </a:pPr>
            <a:r>
              <a:rPr lang="en-ZW" sz="1800" dirty="0"/>
              <a:t>Cemeteries Act [Chapter 5:04]</a:t>
            </a:r>
          </a:p>
          <a:p>
            <a:pPr indent="-274320" eaLnBrk="1" fontAlgn="auto" hangingPunct="1">
              <a:spcAft>
                <a:spcPts val="0"/>
              </a:spcAft>
              <a:buFont typeface="Arial" panose="020B0604020202020204" pitchFamily="34" charset="0"/>
              <a:buChar char="•"/>
              <a:defRPr/>
            </a:pPr>
            <a:r>
              <a:rPr lang="en-ZW" sz="1800" dirty="0"/>
              <a:t>Education Act [Chapter 25:04]</a:t>
            </a:r>
          </a:p>
          <a:p>
            <a:pPr indent="-274320" eaLnBrk="1" fontAlgn="auto" hangingPunct="1">
              <a:spcAft>
                <a:spcPts val="0"/>
              </a:spcAft>
              <a:buFont typeface="Arial" panose="020B0604020202020204" pitchFamily="34" charset="0"/>
              <a:buChar char="•"/>
              <a:defRPr/>
            </a:pPr>
            <a:r>
              <a:rPr lang="en-ZW" sz="1800" dirty="0"/>
              <a:t>Food and Food Standards Act [Chapter 15:04]</a:t>
            </a:r>
          </a:p>
          <a:p>
            <a:pPr indent="-274320" eaLnBrk="1" fontAlgn="auto" hangingPunct="1">
              <a:spcAft>
                <a:spcPts val="0"/>
              </a:spcAft>
              <a:buFont typeface="Arial" panose="020B0604020202020204" pitchFamily="34" charset="0"/>
              <a:buChar char="•"/>
              <a:defRPr/>
            </a:pPr>
            <a:r>
              <a:rPr lang="en-ZW" sz="1800" dirty="0"/>
              <a:t>Housing and Building Act [Chapter 22:07]</a:t>
            </a:r>
          </a:p>
          <a:p>
            <a:pPr indent="-274320" eaLnBrk="1" fontAlgn="auto" hangingPunct="1">
              <a:spcAft>
                <a:spcPts val="0"/>
              </a:spcAft>
              <a:buFont typeface="Arial" panose="020B0604020202020204" pitchFamily="34" charset="0"/>
              <a:buChar char="•"/>
              <a:defRPr/>
            </a:pPr>
            <a:r>
              <a:rPr lang="en-ZW" sz="1800" dirty="0"/>
              <a:t>Housing Standards Control Act [Chapter 20:08]</a:t>
            </a:r>
          </a:p>
          <a:p>
            <a:pPr indent="-274320" eaLnBrk="1" fontAlgn="auto" hangingPunct="1">
              <a:spcAft>
                <a:spcPts val="0"/>
              </a:spcAft>
              <a:buFont typeface="Arial" panose="020B0604020202020204" pitchFamily="34" charset="0"/>
              <a:buChar char="•"/>
              <a:defRPr/>
            </a:pPr>
            <a:r>
              <a:rPr lang="en-ZW" sz="1800" dirty="0"/>
              <a:t>Land Acquisition Act [Chapter 20:10]</a:t>
            </a:r>
          </a:p>
          <a:p>
            <a:pPr indent="-274320" eaLnBrk="1" fontAlgn="auto" hangingPunct="1">
              <a:spcAft>
                <a:spcPts val="0"/>
              </a:spcAft>
              <a:buFont typeface="Arial" panose="020B0604020202020204" pitchFamily="34" charset="0"/>
              <a:buChar char="•"/>
              <a:defRPr/>
            </a:pPr>
            <a:r>
              <a:rPr lang="en-ZW" sz="1800" dirty="0"/>
              <a:t>Land Survey Act [Chapter 20.12]</a:t>
            </a:r>
          </a:p>
          <a:p>
            <a:pPr indent="-274320" eaLnBrk="1" fontAlgn="auto" hangingPunct="1">
              <a:spcAft>
                <a:spcPts val="0"/>
              </a:spcAft>
              <a:buFont typeface="Arial" panose="020B0604020202020204" pitchFamily="34" charset="0"/>
              <a:buChar char="•"/>
              <a:defRPr/>
            </a:pPr>
            <a:r>
              <a:rPr lang="en-ZW" sz="1800" dirty="0"/>
              <a:t>Liquor Act [Chapter 14:12]</a:t>
            </a:r>
          </a:p>
          <a:p>
            <a:pPr indent="-274320" eaLnBrk="1" fontAlgn="auto" hangingPunct="1">
              <a:spcAft>
                <a:spcPts val="0"/>
              </a:spcAft>
              <a:buFont typeface="Arial" panose="020B0604020202020204" pitchFamily="34" charset="0"/>
              <a:buChar char="•"/>
              <a:defRPr/>
            </a:pPr>
            <a:r>
              <a:rPr lang="en-ZW" sz="1800" dirty="0" smtClean="0"/>
              <a:t>Rural District Act</a:t>
            </a:r>
            <a:endParaRPr lang="en-ZW" sz="1800" dirty="0"/>
          </a:p>
        </p:txBody>
      </p:sp>
      <p:sp>
        <p:nvSpPr>
          <p:cNvPr id="4" name="Title 1"/>
          <p:cNvSpPr txBox="1">
            <a:spLocks/>
          </p:cNvSpPr>
          <p:nvPr/>
        </p:nvSpPr>
        <p:spPr bwMode="auto">
          <a:xfrm>
            <a:off x="571472" y="1142984"/>
            <a:ext cx="8229600"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ZW" altLang="en-US" sz="2400" b="1" i="0" u="none" strike="noStrike" kern="1200" cap="none" spc="0" normalizeH="0" baseline="0" noProof="0" dirty="0">
                <a:ln>
                  <a:noFill/>
                </a:ln>
                <a:solidFill>
                  <a:schemeClr val="tx1"/>
                </a:solidFill>
                <a:effectLst/>
                <a:uLnTx/>
                <a:uFillTx/>
                <a:latin typeface="+mj-lt"/>
                <a:ea typeface="+mj-ea"/>
                <a:cs typeface="+mj-cs"/>
              </a:rPr>
              <a:t>Policies And Regulations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928694"/>
          </a:xfrm>
        </p:spPr>
        <p:txBody>
          <a:bodyPr/>
          <a:lstStyle/>
          <a:p>
            <a:pPr algn="l"/>
            <a:r>
              <a:rPr lang="en-ZW" sz="2400" b="1" dirty="0"/>
              <a:t>2. 1 Economic Development Committees</a:t>
            </a:r>
            <a:endParaRPr lang="en-US" sz="2400" dirty="0"/>
          </a:p>
        </p:txBody>
      </p:sp>
      <p:sp>
        <p:nvSpPr>
          <p:cNvPr id="3" name="Content Placeholder 2"/>
          <p:cNvSpPr>
            <a:spLocks noGrp="1"/>
          </p:cNvSpPr>
          <p:nvPr>
            <p:ph idx="1"/>
          </p:nvPr>
        </p:nvSpPr>
        <p:spPr>
          <a:xfrm>
            <a:off x="285720" y="1142984"/>
            <a:ext cx="8643998" cy="2286016"/>
          </a:xfrm>
        </p:spPr>
        <p:txBody>
          <a:bodyPr/>
          <a:lstStyle/>
          <a:p>
            <a:pPr algn="just">
              <a:buFont typeface="Arial" pitchFamily="34" charset="0"/>
              <a:buChar char="•"/>
            </a:pPr>
            <a:r>
              <a:rPr lang="en-ZW" sz="2200" dirty="0"/>
              <a:t>The RDDC( Rural District Development committee) is responsible for the developmental growth of the district as whole. </a:t>
            </a:r>
          </a:p>
          <a:p>
            <a:pPr algn="just">
              <a:buFont typeface="Arial" pitchFamily="34" charset="0"/>
              <a:buChar char="•"/>
            </a:pPr>
            <a:r>
              <a:rPr lang="en-ZW" sz="2200" dirty="0"/>
              <a:t>We also have Ward Development Committees at ward level which is led by the councillor and</a:t>
            </a:r>
          </a:p>
          <a:p>
            <a:pPr algn="just">
              <a:buFont typeface="Arial" pitchFamily="34" charset="0"/>
              <a:buChar char="•"/>
            </a:pPr>
            <a:r>
              <a:rPr lang="en-ZW" sz="2200" dirty="0"/>
              <a:t>Village development committee which is led by the headmen.</a:t>
            </a:r>
            <a:endParaRPr lang="en-US" sz="2200" dirty="0"/>
          </a:p>
        </p:txBody>
      </p:sp>
      <p:sp>
        <p:nvSpPr>
          <p:cNvPr id="4" name="Title 1"/>
          <p:cNvSpPr txBox="1">
            <a:spLocks/>
          </p:cNvSpPr>
          <p:nvPr/>
        </p:nvSpPr>
        <p:spPr bwMode="auto">
          <a:xfrm>
            <a:off x="381000" y="3573016"/>
            <a:ext cx="8277196" cy="5000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effectLst/>
                <a:uLnTx/>
                <a:uFillTx/>
                <a:latin typeface="+mj-lt"/>
                <a:ea typeface="+mj-ea"/>
                <a:cs typeface="+mj-cs"/>
              </a:rPr>
              <a:t>3. Financial</a:t>
            </a:r>
            <a:r>
              <a:rPr kumimoji="0" lang="en-ZA" sz="2400" b="1" i="0" u="none" strike="noStrike" kern="1200" cap="none" spc="0" normalizeH="0" noProof="0" dirty="0">
                <a:ln>
                  <a:noFill/>
                </a:ln>
                <a:effectLst/>
                <a:uLnTx/>
                <a:uFillTx/>
                <a:latin typeface="+mj-lt"/>
                <a:ea typeface="+mj-ea"/>
                <a:cs typeface="+mj-cs"/>
              </a:rPr>
              <a:t> Position</a:t>
            </a:r>
            <a:endParaRPr kumimoji="0" lang="en-ZA" sz="2400" b="1" i="0" u="none" strike="noStrike" kern="1200" cap="none" spc="0" normalizeH="0" baseline="0" noProof="0" dirty="0">
              <a:ln>
                <a:noFill/>
              </a:ln>
              <a:effectLst/>
              <a:uLnTx/>
              <a:uFillTx/>
              <a:latin typeface="+mj-lt"/>
              <a:ea typeface="+mj-ea"/>
              <a:cs typeface="+mj-cs"/>
            </a:endParaRPr>
          </a:p>
        </p:txBody>
      </p:sp>
      <p:sp>
        <p:nvSpPr>
          <p:cNvPr id="5" name="Content Placeholder 2"/>
          <p:cNvSpPr txBox="1">
            <a:spLocks/>
          </p:cNvSpPr>
          <p:nvPr/>
        </p:nvSpPr>
        <p:spPr bwMode="auto">
          <a:xfrm>
            <a:off x="285720" y="4214818"/>
            <a:ext cx="8229600" cy="235745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marL="344488" marR="0" lvl="0" indent="-3444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W" sz="2400" b="0" i="0" u="none" strike="noStrike" kern="1200" cap="none" spc="0" normalizeH="0" baseline="0" noProof="0" dirty="0">
                <a:ln>
                  <a:noFill/>
                </a:ln>
                <a:solidFill>
                  <a:schemeClr val="tx1"/>
                </a:solidFill>
                <a:effectLst/>
                <a:uLnTx/>
                <a:uFillTx/>
                <a:latin typeface="+mn-lt"/>
                <a:ea typeface="+mn-ea"/>
                <a:cs typeface="+mn-cs"/>
              </a:rPr>
              <a:t>Budget size- 2020 Financial Year $26 million dollars</a:t>
            </a:r>
          </a:p>
          <a:p>
            <a:pPr marL="344488" marR="0" lvl="0" indent="-3444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W" sz="2400" b="0" i="0" u="none" strike="noStrike" kern="1200" cap="none" spc="0" normalizeH="0" baseline="0" noProof="0" dirty="0">
                <a:ln>
                  <a:noFill/>
                </a:ln>
                <a:solidFill>
                  <a:schemeClr val="tx1"/>
                </a:solidFill>
                <a:effectLst/>
                <a:uLnTx/>
                <a:uFillTx/>
                <a:latin typeface="+mn-lt"/>
                <a:ea typeface="+mn-ea"/>
                <a:cs typeface="+mn-cs"/>
              </a:rPr>
              <a:t>Audited Accounts- 2019</a:t>
            </a:r>
          </a:p>
          <a:p>
            <a:pPr marL="344488" marR="0" lvl="0" indent="-3444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W" sz="2400" b="0" i="0" u="none" strike="noStrike" kern="1200" cap="none" spc="0" normalizeH="0" baseline="0" noProof="0" dirty="0">
                <a:ln>
                  <a:noFill/>
                </a:ln>
                <a:solidFill>
                  <a:schemeClr val="tx1"/>
                </a:solidFill>
                <a:effectLst/>
                <a:uLnTx/>
                <a:uFillTx/>
                <a:latin typeface="+mn-lt"/>
                <a:ea typeface="+mn-ea"/>
                <a:cs typeface="+mn-cs"/>
              </a:rPr>
              <a:t>Collection levels-  76 % of budget and 80% of billed income</a:t>
            </a:r>
          </a:p>
          <a:p>
            <a:pPr marL="344488" marR="0" lvl="0" indent="-3444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W" sz="2400" b="0" i="0" u="none" strike="noStrike" kern="1200" cap="none" spc="0" normalizeH="0" baseline="0" noProof="0" dirty="0">
                <a:ln>
                  <a:noFill/>
                </a:ln>
                <a:solidFill>
                  <a:schemeClr val="tx1"/>
                </a:solidFill>
                <a:effectLst/>
                <a:uLnTx/>
                <a:uFillTx/>
                <a:latin typeface="+mn-lt"/>
                <a:ea typeface="+mn-ea"/>
                <a:cs typeface="+mn-cs"/>
              </a:rPr>
              <a:t>Asset base- $96 million </a:t>
            </a:r>
          </a:p>
          <a:p>
            <a:pPr marL="344488" marR="0" lvl="0" indent="-344488"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W" sz="2400" b="0" i="0" u="none" strike="noStrike" kern="1200" cap="none" spc="0" normalizeH="0" baseline="0" noProof="0" dirty="0">
                <a:ln>
                  <a:noFill/>
                </a:ln>
                <a:solidFill>
                  <a:schemeClr val="tx1"/>
                </a:solidFill>
                <a:effectLst/>
                <a:uLnTx/>
                <a:uFillTx/>
                <a:latin typeface="+mn-lt"/>
                <a:ea typeface="+mn-ea"/>
                <a:cs typeface="+mn-cs"/>
              </a:rPr>
              <a:t>Revenue sources- land and property tax, consumptive conservation, land sale, licenses, partnerships and land levies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571504"/>
          </a:xfrm>
        </p:spPr>
        <p:txBody>
          <a:bodyPr/>
          <a:lstStyle/>
          <a:p>
            <a:pPr algn="l"/>
            <a:r>
              <a:rPr lang="en-ZA" sz="2400" b="1" dirty="0"/>
              <a:t>1. Main Activities</a:t>
            </a:r>
          </a:p>
        </p:txBody>
      </p:sp>
      <p:sp>
        <p:nvSpPr>
          <p:cNvPr id="3" name="Content Placeholder 2"/>
          <p:cNvSpPr>
            <a:spLocks noGrp="1"/>
          </p:cNvSpPr>
          <p:nvPr>
            <p:ph idx="1"/>
          </p:nvPr>
        </p:nvSpPr>
        <p:spPr>
          <a:xfrm>
            <a:off x="214282" y="1905000"/>
            <a:ext cx="8643998" cy="4595834"/>
          </a:xfrm>
        </p:spPr>
        <p:txBody>
          <a:bodyPr/>
          <a:lstStyle/>
          <a:p>
            <a:pPr algn="just"/>
            <a:r>
              <a:rPr lang="en-US" sz="2200" b="1" i="1" dirty="0"/>
              <a:t>Retail - </a:t>
            </a:r>
            <a:r>
              <a:rPr lang="en-US" sz="2200" dirty="0"/>
              <a:t>Depends heavily on goods imported and smuggled from South Africa and Mozambique. The District is laced with informal traders. We also have N Richards, </a:t>
            </a:r>
            <a:r>
              <a:rPr lang="en-US" sz="2200" dirty="0" err="1"/>
              <a:t>Simrac</a:t>
            </a:r>
            <a:r>
              <a:rPr lang="en-US" sz="2200" dirty="0"/>
              <a:t> Gains and Metro Peach as leading wholesalers.</a:t>
            </a:r>
          </a:p>
          <a:p>
            <a:pPr algn="just"/>
            <a:r>
              <a:rPr lang="en-US" sz="2200" b="1" i="1" dirty="0"/>
              <a:t>Industry- </a:t>
            </a:r>
            <a:r>
              <a:rPr lang="en-US" sz="2200" dirty="0" err="1"/>
              <a:t>Tongaat</a:t>
            </a:r>
            <a:r>
              <a:rPr lang="en-US" sz="2200" dirty="0"/>
              <a:t> </a:t>
            </a:r>
            <a:r>
              <a:rPr lang="en-US" sz="2200" dirty="0" err="1"/>
              <a:t>Hullets</a:t>
            </a:r>
            <a:r>
              <a:rPr lang="en-US" sz="2200" dirty="0"/>
              <a:t> is the major industry in the District being the 2</a:t>
            </a:r>
            <a:r>
              <a:rPr lang="en-US" sz="2200" baseline="30000" dirty="0"/>
              <a:t>nd</a:t>
            </a:r>
            <a:r>
              <a:rPr lang="en-US" sz="2200" dirty="0"/>
              <a:t> largest employer after Government employing about 14 000 workers. </a:t>
            </a:r>
          </a:p>
          <a:p>
            <a:pPr algn="just"/>
            <a:r>
              <a:rPr lang="en-US" sz="2200" b="1" i="1" dirty="0"/>
              <a:t>Mining- </a:t>
            </a:r>
            <a:r>
              <a:rPr lang="en-US" sz="2200" dirty="0"/>
              <a:t>Chiredzi District is not a major mining District; however it is littered with mushrooming small scale and informal mines. Mines include </a:t>
            </a:r>
            <a:r>
              <a:rPr lang="en-US" sz="2200" dirty="0" err="1"/>
              <a:t>Chisambiji</a:t>
            </a:r>
            <a:r>
              <a:rPr lang="en-US" sz="2200" dirty="0"/>
              <a:t> coal mine, Verify Engineering and whole lot of Quarry mines to supply </a:t>
            </a:r>
            <a:r>
              <a:rPr lang="en-US" sz="2200" dirty="0" err="1"/>
              <a:t>Tongaat</a:t>
            </a:r>
            <a:r>
              <a:rPr lang="en-US" sz="2200" dirty="0"/>
              <a:t> </a:t>
            </a:r>
            <a:r>
              <a:rPr lang="en-US" sz="2200" dirty="0" err="1"/>
              <a:t>Hullets</a:t>
            </a:r>
            <a:r>
              <a:rPr lang="en-US" sz="2200" dirty="0"/>
              <a:t> with quarry for Canal construction.</a:t>
            </a:r>
          </a:p>
          <a:p>
            <a:endParaRPr lang="en-ZA" dirty="0"/>
          </a:p>
        </p:txBody>
      </p:sp>
      <p:sp>
        <p:nvSpPr>
          <p:cNvPr id="4" name="Title 1"/>
          <p:cNvSpPr txBox="1">
            <a:spLocks/>
          </p:cNvSpPr>
          <p:nvPr/>
        </p:nvSpPr>
        <p:spPr bwMode="auto">
          <a:xfrm>
            <a:off x="421481" y="285752"/>
            <a:ext cx="8229600" cy="6429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4000" b="1" i="0" u="none" strike="noStrike" kern="1200" cap="none" spc="0" normalizeH="0" baseline="0" noProof="0" dirty="0">
                <a:ln>
                  <a:noFill/>
                </a:ln>
                <a:solidFill>
                  <a:srgbClr val="C00000"/>
                </a:solidFill>
                <a:effectLst/>
                <a:uLnTx/>
                <a:uFillTx/>
                <a:latin typeface="+mj-lt"/>
                <a:ea typeface="+mj-ea"/>
                <a:cs typeface="+mj-cs"/>
              </a:rPr>
              <a:t>Spatial Development Overview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372476" cy="796908"/>
          </a:xfrm>
        </p:spPr>
        <p:txBody>
          <a:bodyPr/>
          <a:lstStyle/>
          <a:p>
            <a:pPr lvl="1" algn="l"/>
            <a:r>
              <a:rPr lang="en-US" sz="2400" b="1" dirty="0"/>
              <a:t>2. Land Use And Land Use Patterns</a:t>
            </a:r>
          </a:p>
        </p:txBody>
      </p:sp>
      <p:sp>
        <p:nvSpPr>
          <p:cNvPr id="3" name="Content Placeholder 2"/>
          <p:cNvSpPr>
            <a:spLocks noGrp="1"/>
          </p:cNvSpPr>
          <p:nvPr>
            <p:ph idx="1"/>
          </p:nvPr>
        </p:nvSpPr>
        <p:spPr>
          <a:xfrm>
            <a:off x="0" y="838200"/>
            <a:ext cx="8929718" cy="5049868"/>
          </a:xfrm>
        </p:spPr>
        <p:txBody>
          <a:bodyPr/>
          <a:lstStyle/>
          <a:p>
            <a:pPr marL="1035050" indent="-630238" algn="just">
              <a:buFont typeface="+mj-lt"/>
              <a:buAutoNum type="alphaLcParenR"/>
            </a:pPr>
            <a:r>
              <a:rPr lang="en-US" sz="2200" b="1" i="1" dirty="0" smtClean="0"/>
              <a:t>Extensive dry land farming</a:t>
            </a:r>
            <a:r>
              <a:rPr lang="en-US" sz="2200" dirty="0" smtClean="0"/>
              <a:t>, particularly the production of drought tolerant short seasoned varieties such small grains. The District is in Natural 5 which is </a:t>
            </a:r>
            <a:r>
              <a:rPr lang="en-US" sz="2200" dirty="0" err="1" smtClean="0"/>
              <a:t>characterised</a:t>
            </a:r>
            <a:r>
              <a:rPr lang="en-US" sz="2200" dirty="0" smtClean="0"/>
              <a:t> by sporadic droughts , frequent droughts and prolonged mid season dry spells (</a:t>
            </a:r>
            <a:r>
              <a:rPr lang="en-US" sz="2200" dirty="0" err="1" smtClean="0"/>
              <a:t>Gambiza</a:t>
            </a:r>
            <a:r>
              <a:rPr lang="en-US" sz="2200" dirty="0" smtClean="0"/>
              <a:t> &amp; </a:t>
            </a:r>
            <a:r>
              <a:rPr lang="en-US" sz="2200" dirty="0" err="1" smtClean="0"/>
              <a:t>Nyama</a:t>
            </a:r>
            <a:r>
              <a:rPr lang="en-US" sz="2200" dirty="0" smtClean="0"/>
              <a:t>, 2006)..</a:t>
            </a:r>
          </a:p>
          <a:p>
            <a:pPr marL="1035050" indent="-630238" algn="just">
              <a:buFont typeface="+mj-lt"/>
              <a:buAutoNum type="alphaLcParenR"/>
            </a:pPr>
            <a:r>
              <a:rPr lang="en-US" sz="2200" b="1" i="1" dirty="0" smtClean="0"/>
              <a:t>Extensive </a:t>
            </a:r>
            <a:r>
              <a:rPr lang="en-US" sz="2200" b="1" i="1" dirty="0"/>
              <a:t>livestock rearing </a:t>
            </a:r>
            <a:r>
              <a:rPr lang="en-US" sz="2200" b="1" dirty="0" smtClean="0"/>
              <a:t>- </a:t>
            </a:r>
            <a:r>
              <a:rPr lang="en-ZW" sz="2200" dirty="0" smtClean="0"/>
              <a:t>The </a:t>
            </a:r>
            <a:r>
              <a:rPr lang="en-ZW" sz="2200" dirty="0"/>
              <a:t>District has more than 198 000 herd of cattle. Livestock is mainly kept under subsistence cattle ranching most commercial cattle ranches were either converted to wildlife sanctuaries or the </a:t>
            </a:r>
            <a:r>
              <a:rPr lang="en-ZW" sz="2200" dirty="0" err="1"/>
              <a:t>gazzetted</a:t>
            </a:r>
            <a:r>
              <a:rPr lang="en-ZW" sz="2200" dirty="0"/>
              <a:t> for human settlement under the agrarian  land reform of 2000, save valley and buffalo Range and others respectively. However, cattle ownership is very complex at household level. </a:t>
            </a:r>
            <a:endParaRPr lang="en-US" sz="2200" dirty="0"/>
          </a:p>
          <a:p>
            <a:pPr marL="1035050" indent="-630238" algn="just">
              <a:buFont typeface="+mj-lt"/>
              <a:buAutoNum type="alphaLcParenR"/>
            </a:pPr>
            <a:r>
              <a:rPr lang="en-US" sz="2200" b="1" i="1" dirty="0"/>
              <a:t>Extensive</a:t>
            </a:r>
            <a:r>
              <a:rPr lang="en-US" sz="2200" b="1" dirty="0"/>
              <a:t> Wildlife ranching </a:t>
            </a:r>
            <a:r>
              <a:rPr lang="en-US" sz="2200" b="1" dirty="0" smtClean="0"/>
              <a:t>-</a:t>
            </a:r>
            <a:r>
              <a:rPr lang="en-US" sz="2200" dirty="0" smtClean="0"/>
              <a:t>The </a:t>
            </a:r>
            <a:r>
              <a:rPr lang="en-US" sz="2200" dirty="0"/>
              <a:t>area much more suitable for wildlife ranching given the various wildlife sanctuaries </a:t>
            </a:r>
            <a:r>
              <a:rPr lang="en-US" sz="2200" dirty="0" err="1"/>
              <a:t>Malilangwe</a:t>
            </a:r>
            <a:r>
              <a:rPr lang="en-US" sz="2200" dirty="0"/>
              <a:t> conservancy, Save valley conservancy (largest privately owned </a:t>
            </a:r>
            <a:r>
              <a:rPr lang="en-US" sz="2200" dirty="0" err="1"/>
              <a:t>conservany</a:t>
            </a:r>
            <a:r>
              <a:rPr lang="en-US" sz="2200" dirty="0"/>
              <a:t> in the world) , Chiredzi River conservancy, </a:t>
            </a:r>
            <a:r>
              <a:rPr lang="en-US" sz="2200" dirty="0" err="1"/>
              <a:t>Gonarezhou</a:t>
            </a:r>
            <a:r>
              <a:rPr lang="en-US" sz="2200" dirty="0"/>
              <a:t> National Park and corridors such as the </a:t>
            </a:r>
            <a:r>
              <a:rPr lang="en-US" sz="2200" dirty="0" err="1"/>
              <a:t>Sengwe-Tshipise</a:t>
            </a:r>
            <a:r>
              <a:rPr lang="en-US" sz="2200" dirty="0"/>
              <a:t> corridor.</a:t>
            </a:r>
          </a:p>
          <a:p>
            <a:pPr marL="1035050" indent="-630238" algn="just">
              <a:buNone/>
            </a:pPr>
            <a:endParaRPr lang="en-US" sz="2200" dirty="0"/>
          </a:p>
          <a:p>
            <a:endParaRPr lang="en-ZA"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ZW" b="1" dirty="0"/>
              <a:t>continue....</a:t>
            </a:r>
          </a:p>
        </p:txBody>
      </p:sp>
      <p:sp>
        <p:nvSpPr>
          <p:cNvPr id="3" name="Content Placeholder 2"/>
          <p:cNvSpPr>
            <a:spLocks noGrp="1"/>
          </p:cNvSpPr>
          <p:nvPr>
            <p:ph idx="1"/>
          </p:nvPr>
        </p:nvSpPr>
        <p:spPr>
          <a:xfrm>
            <a:off x="381000" y="1066800"/>
            <a:ext cx="8382000" cy="5334000"/>
          </a:xfrm>
        </p:spPr>
        <p:txBody>
          <a:bodyPr/>
          <a:lstStyle/>
          <a:p>
            <a:pPr marL="514350" indent="-514350" algn="just">
              <a:buFont typeface="+mj-lt"/>
              <a:buAutoNum type="alphaLcParenR" startAt="4"/>
            </a:pPr>
            <a:r>
              <a:rPr lang="en-US" sz="2200" b="1" i="1" dirty="0" smtClean="0"/>
              <a:t>Wildlife tourism </a:t>
            </a:r>
            <a:r>
              <a:rPr lang="en-US" sz="2200" dirty="0" smtClean="0"/>
              <a:t>ventures. The District is the home to the mighty </a:t>
            </a:r>
            <a:r>
              <a:rPr lang="en-US" sz="2200" dirty="0" err="1" smtClean="0"/>
              <a:t>Gonarezhou</a:t>
            </a:r>
            <a:r>
              <a:rPr lang="en-US" sz="2200" dirty="0" smtClean="0"/>
              <a:t> which is the second largest National park. Save Valley conservancy is the largest privately owned protected area in the world. </a:t>
            </a:r>
            <a:r>
              <a:rPr lang="en-US" sz="2200" dirty="0" err="1" smtClean="0"/>
              <a:t>Malilangwe</a:t>
            </a:r>
            <a:r>
              <a:rPr lang="en-US" sz="2200" dirty="0" smtClean="0"/>
              <a:t> Trust has proved to be a world class holiday destination given the caliber of guests or tourists who has been hosted there not limited to Bill Gates, </a:t>
            </a:r>
            <a:r>
              <a:rPr lang="en-US" sz="2200" dirty="0" err="1" smtClean="0"/>
              <a:t>Shakira</a:t>
            </a:r>
            <a:r>
              <a:rPr lang="en-US" sz="2200" dirty="0" smtClean="0"/>
              <a:t> just to mention a few.</a:t>
            </a:r>
          </a:p>
          <a:p>
            <a:pPr marL="514350" indent="-514350" algn="just">
              <a:buFont typeface="+mj-lt"/>
              <a:buAutoNum type="alphaLcParenR" startAt="4"/>
            </a:pPr>
            <a:r>
              <a:rPr lang="en-US" sz="2200" dirty="0" smtClean="0"/>
              <a:t>There </a:t>
            </a:r>
            <a:r>
              <a:rPr lang="en-US" sz="2200" dirty="0"/>
              <a:t>is also </a:t>
            </a:r>
            <a:r>
              <a:rPr lang="en-US" sz="2200" dirty="0" err="1"/>
              <a:t>Chiredzi</a:t>
            </a:r>
            <a:r>
              <a:rPr lang="en-US" sz="2200" dirty="0"/>
              <a:t> River </a:t>
            </a:r>
            <a:r>
              <a:rPr lang="en-US" sz="2200" b="1" dirty="0"/>
              <a:t>conservancy</a:t>
            </a:r>
            <a:r>
              <a:rPr lang="en-US" sz="2200" dirty="0"/>
              <a:t> and an endless list other small privately owned protected areas dotted throughout the whole District.</a:t>
            </a:r>
          </a:p>
          <a:p>
            <a:pPr marL="514350" indent="-514350" algn="just">
              <a:buFont typeface="+mj-lt"/>
              <a:buAutoNum type="alphaLcParenR" startAt="4"/>
            </a:pPr>
            <a:r>
              <a:rPr lang="en-US" sz="2200" dirty="0"/>
              <a:t>Commercial farming(sugarcane production)</a:t>
            </a:r>
          </a:p>
          <a:p>
            <a:pPr marL="0" lvl="0" indent="0" algn="just">
              <a:buNone/>
            </a:pPr>
            <a:endParaRPr lang="en-US" sz="2200" dirty="0" smtClean="0"/>
          </a:p>
          <a:p>
            <a:pPr marL="0" lvl="0" indent="0" algn="just">
              <a:buNone/>
            </a:pPr>
            <a:r>
              <a:rPr lang="en-US" sz="2200" dirty="0" smtClean="0"/>
              <a:t>The </a:t>
            </a:r>
            <a:r>
              <a:rPr lang="en-US" sz="2200" dirty="0"/>
              <a:t>District is also part of the Great Limpopo trans-frontier conservation area (GLTFCA). The GLTFCA was formed through amalgamation of Kruger national Park in South Africa, Limpopo National Park in Mozambique and </a:t>
            </a:r>
            <a:r>
              <a:rPr lang="en-US" sz="2200" dirty="0" err="1"/>
              <a:t>Gonarezhou</a:t>
            </a:r>
            <a:r>
              <a:rPr lang="en-US" sz="2200" dirty="0"/>
              <a:t> National park in Zimbabwe .</a:t>
            </a:r>
          </a:p>
          <a:p>
            <a:pPr marL="514350" indent="-514350" algn="just">
              <a:buFont typeface="+mj-lt"/>
              <a:buAutoNum type="alphaLcParenR" startAt="5"/>
            </a:pPr>
            <a:endParaRPr lang="en-US" sz="2200" dirty="0"/>
          </a:p>
          <a:p>
            <a:pPr algn="just"/>
            <a:endParaRPr lang="en-ZW" sz="2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165304"/>
            <a:ext cx="8229600" cy="285753"/>
          </a:xfrm>
        </p:spPr>
        <p:txBody>
          <a:bodyPr/>
          <a:lstStyle/>
          <a:p>
            <a:pPr>
              <a:buNone/>
            </a:pPr>
            <a:r>
              <a:rPr lang="en-US" sz="1200" i="1" dirty="0">
                <a:latin typeface="Arial" pitchFamily="34" charset="0"/>
                <a:cs typeface="Arial" pitchFamily="34" charset="0"/>
              </a:rPr>
              <a:t>Map.3 Great Limpopo Trans-frontier conservation Area</a:t>
            </a:r>
            <a:endParaRPr lang="en-ZA" sz="1200" i="1" dirty="0">
              <a:latin typeface="Arial" pitchFamily="34" charset="0"/>
              <a:cs typeface="Arial" pitchFamily="34" charset="0"/>
            </a:endParaRPr>
          </a:p>
        </p:txBody>
      </p:sp>
      <p:pic>
        <p:nvPicPr>
          <p:cNvPr id="5" name="Picture 4" descr="C:\Users\Zanamwe\Dropbox\Screenshots\Screenshot 2014-06-24 20.24.09.png"/>
          <p:cNvPicPr/>
          <p:nvPr/>
        </p:nvPicPr>
        <p:blipFill rotWithShape="1">
          <a:blip r:embed="rId2" cstate="print">
            <a:extLst>
              <a:ext uri="{28A0092B-C50C-407E-A947-70E740481C1C}">
                <a14:useLocalDpi xmlns:a14="http://schemas.microsoft.com/office/drawing/2010/main" val="0"/>
              </a:ext>
            </a:extLst>
          </a:blip>
          <a:srcRect l="42051" t="13030" r="16376" b="12146"/>
          <a:stretch/>
        </p:blipFill>
        <p:spPr bwMode="auto">
          <a:xfrm>
            <a:off x="467544" y="404664"/>
            <a:ext cx="8280920" cy="5616624"/>
          </a:xfrm>
          <a:prstGeom prst="rect">
            <a:avLst/>
          </a:prstGeom>
          <a:noFill/>
          <a:ln>
            <a:noFill/>
          </a:ln>
          <a:extLst>
            <a:ext uri="{53640926-AAD7-44D8-BBD7-CCE9431645EC}">
              <a14:shadowObscured xmlns:a14="http://schemas.microsoft.com/office/drawing/2010/main"/>
            </a:ext>
          </a:extLst>
        </p:spPr>
      </p:pic>
      <p:sp>
        <p:nvSpPr>
          <p:cNvPr id="4" name="Content Placeholder 2"/>
          <p:cNvSpPr txBox="1">
            <a:spLocks/>
          </p:cNvSpPr>
          <p:nvPr/>
        </p:nvSpPr>
        <p:spPr bwMode="auto">
          <a:xfrm>
            <a:off x="0" y="285728"/>
            <a:ext cx="8929718" cy="178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035050" marR="0" lvl="0" indent="-630238" algn="just" defTabSz="914400" rtl="0" eaLnBrk="0" fontAlgn="base" latinLnBrk="0" hangingPunct="0">
              <a:lnSpc>
                <a:spcPct val="100000"/>
              </a:lnSpc>
              <a:spcBef>
                <a:spcPct val="20000"/>
              </a:spcBef>
              <a:spcAft>
                <a:spcPct val="0"/>
              </a:spcAft>
              <a:buClrTx/>
              <a:buSzTx/>
              <a:buFont typeface="+mj-lt"/>
              <a:buAutoNum type="alphaLcParen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ZA"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372476" cy="582618"/>
          </a:xfrm>
        </p:spPr>
        <p:txBody>
          <a:bodyPr/>
          <a:lstStyle/>
          <a:p>
            <a:pPr lvl="1" algn="l"/>
            <a:r>
              <a:rPr lang="en-US" sz="2400" b="1" dirty="0"/>
              <a:t/>
            </a:r>
            <a:br>
              <a:rPr lang="en-US" sz="2400" b="1" dirty="0"/>
            </a:br>
            <a:r>
              <a:rPr lang="en-US" sz="2400" b="1" dirty="0"/>
              <a:t>3. Functional Areas &amp; Land Use.</a:t>
            </a:r>
            <a:br>
              <a:rPr lang="en-US" sz="2400" b="1" dirty="0"/>
            </a:br>
            <a:endParaRPr lang="en-US" sz="2400" b="1" dirty="0"/>
          </a:p>
        </p:txBody>
      </p:sp>
      <p:sp>
        <p:nvSpPr>
          <p:cNvPr id="3" name="Content Placeholder 2"/>
          <p:cNvSpPr>
            <a:spLocks noGrp="1"/>
          </p:cNvSpPr>
          <p:nvPr>
            <p:ph idx="1"/>
          </p:nvPr>
        </p:nvSpPr>
        <p:spPr>
          <a:xfrm>
            <a:off x="214282" y="1371600"/>
            <a:ext cx="8624918" cy="4986358"/>
          </a:xfrm>
        </p:spPr>
        <p:txBody>
          <a:bodyPr/>
          <a:lstStyle/>
          <a:p>
            <a:pPr algn="just"/>
            <a:r>
              <a:rPr lang="en-US" sz="2200" b="1" i="1" dirty="0"/>
              <a:t>Residential/settlement areas- </a:t>
            </a:r>
            <a:r>
              <a:rPr lang="en-US" sz="2200" dirty="0"/>
              <a:t>Settlement is broadly categorized into Communal and Resettlement for the newly acquired land post the 2000 land invasion and land redistribution. We have A1 and A2 </a:t>
            </a:r>
            <a:r>
              <a:rPr lang="en-US" sz="2200" dirty="0" smtClean="0"/>
              <a:t>farmers</a:t>
            </a:r>
          </a:p>
          <a:p>
            <a:pPr algn="just"/>
            <a:endParaRPr lang="en-US" sz="2200" dirty="0"/>
          </a:p>
          <a:p>
            <a:pPr algn="just"/>
            <a:r>
              <a:rPr lang="en-US" sz="2200" b="1" i="1" dirty="0"/>
              <a:t>Natural Dams - </a:t>
            </a:r>
            <a:r>
              <a:rPr lang="en-US" sz="2200" dirty="0"/>
              <a:t>Due to extensive river network in the District which makes it have quite a number of natural pools and Gorges such as </a:t>
            </a:r>
            <a:r>
              <a:rPr lang="en-US" sz="2200" dirty="0" err="1"/>
              <a:t>Pesvi</a:t>
            </a:r>
            <a:r>
              <a:rPr lang="en-US" sz="2200" dirty="0"/>
              <a:t> Gorge, </a:t>
            </a:r>
            <a:r>
              <a:rPr lang="en-US" sz="2200" dirty="0" err="1"/>
              <a:t>Chivilila</a:t>
            </a:r>
            <a:r>
              <a:rPr lang="en-US" sz="2200" dirty="0"/>
              <a:t> Gorge, </a:t>
            </a:r>
            <a:r>
              <a:rPr lang="en-US" sz="2200" dirty="0" err="1"/>
              <a:t>Chipinda</a:t>
            </a:r>
            <a:r>
              <a:rPr lang="en-US" sz="2200" dirty="0"/>
              <a:t> pools, Ross pool just but to mention a few. </a:t>
            </a:r>
            <a:r>
              <a:rPr lang="en-US" sz="2200" dirty="0" err="1"/>
              <a:t>Mashawi</a:t>
            </a:r>
            <a:r>
              <a:rPr lang="en-US" sz="2200" dirty="0"/>
              <a:t> </a:t>
            </a:r>
            <a:r>
              <a:rPr lang="en-US" sz="2200" dirty="0" err="1"/>
              <a:t>hotspring</a:t>
            </a:r>
            <a:r>
              <a:rPr lang="en-US" sz="2200" dirty="0"/>
              <a:t> is still yet another spectacular form of a natural area </a:t>
            </a:r>
            <a:endParaRPr lang="en-US" sz="2200" dirty="0" smtClean="0"/>
          </a:p>
          <a:p>
            <a:pPr algn="just"/>
            <a:endParaRPr lang="en-US" sz="2200" dirty="0"/>
          </a:p>
          <a:p>
            <a:pPr algn="just"/>
            <a:r>
              <a:rPr lang="en-US" sz="2200" b="1" i="1" dirty="0"/>
              <a:t>Dams- </a:t>
            </a:r>
            <a:r>
              <a:rPr lang="en-US" sz="2200" dirty="0"/>
              <a:t>The District is serviced by quite a number of Dams not limited to </a:t>
            </a:r>
            <a:r>
              <a:rPr lang="en-US" sz="2200" dirty="0" err="1"/>
              <a:t>Mteri</a:t>
            </a:r>
            <a:r>
              <a:rPr lang="en-US" sz="2200" dirty="0"/>
              <a:t>, </a:t>
            </a:r>
            <a:r>
              <a:rPr lang="en-US" sz="2200" dirty="0" err="1"/>
              <a:t>Jiri</a:t>
            </a:r>
            <a:r>
              <a:rPr lang="en-US" sz="2200" dirty="0"/>
              <a:t>, </a:t>
            </a:r>
            <a:r>
              <a:rPr lang="en-US" sz="2200" dirty="0" err="1"/>
              <a:t>Bangala</a:t>
            </a:r>
            <a:r>
              <a:rPr lang="en-US" sz="2200" dirty="0"/>
              <a:t>, </a:t>
            </a:r>
            <a:r>
              <a:rPr lang="en-US" sz="2200" dirty="0" err="1"/>
              <a:t>Manjerenje</a:t>
            </a:r>
            <a:r>
              <a:rPr lang="en-US" sz="2200" dirty="0"/>
              <a:t>, </a:t>
            </a:r>
            <a:r>
              <a:rPr lang="en-US" sz="2200" dirty="0" err="1"/>
              <a:t>Masukwe</a:t>
            </a:r>
            <a:r>
              <a:rPr lang="en-US" sz="2200" dirty="0"/>
              <a:t>, </a:t>
            </a:r>
            <a:r>
              <a:rPr lang="en-US" sz="2200" dirty="0" err="1"/>
              <a:t>Chikombedzi</a:t>
            </a:r>
            <a:r>
              <a:rPr lang="en-US" sz="2200" dirty="0"/>
              <a:t> </a:t>
            </a:r>
            <a:r>
              <a:rPr lang="en-US" sz="2200" dirty="0" err="1"/>
              <a:t>Gurungweni</a:t>
            </a:r>
            <a:r>
              <a:rPr lang="en-US" sz="2200" dirty="0"/>
              <a:t>, </a:t>
            </a:r>
            <a:r>
              <a:rPr lang="en-US" sz="2200" dirty="0" err="1"/>
              <a:t>Gungwa</a:t>
            </a:r>
            <a:r>
              <a:rPr lang="en-US" sz="2200" dirty="0"/>
              <a:t> </a:t>
            </a:r>
          </a:p>
          <a:p>
            <a:pPr algn="just"/>
            <a:endParaRPr lang="en-US" sz="2200" dirty="0"/>
          </a:p>
          <a:p>
            <a:pPr algn="just"/>
            <a:endParaRPr lang="en-US" sz="2200" dirty="0"/>
          </a:p>
          <a:p>
            <a:pPr marL="1035050" indent="-630238" algn="just">
              <a:buNone/>
            </a:pPr>
            <a:endParaRPr lang="en-US" sz="2200" dirty="0"/>
          </a:p>
          <a:p>
            <a:pPr marL="1035050" indent="-630238" algn="just">
              <a:buNone/>
            </a:pPr>
            <a:endParaRPr lang="en-US" sz="2200" dirty="0"/>
          </a:p>
          <a:p>
            <a:endParaRPr lang="en-ZA"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00108"/>
            <a:ext cx="8572560" cy="5669252"/>
          </a:xfrm>
        </p:spPr>
        <p:txBody>
          <a:bodyPr/>
          <a:lstStyle/>
          <a:p>
            <a:pPr algn="just">
              <a:buNone/>
            </a:pPr>
            <a:r>
              <a:rPr lang="en-US" sz="2200" dirty="0"/>
              <a:t>The District has both Air, Rail and Road access</a:t>
            </a:r>
          </a:p>
          <a:p>
            <a:pPr algn="just"/>
            <a:r>
              <a:rPr lang="en-US" sz="2200" b="1" i="1" dirty="0"/>
              <a:t>Road network - </a:t>
            </a:r>
            <a:r>
              <a:rPr lang="en-US" sz="2200" dirty="0"/>
              <a:t>is extensive in the District however, the greater part is </a:t>
            </a:r>
            <a:r>
              <a:rPr lang="en-US" sz="2200" dirty="0" err="1"/>
              <a:t>untarred</a:t>
            </a:r>
            <a:r>
              <a:rPr lang="en-US" sz="2200" dirty="0"/>
              <a:t>. Chilonga Bridge remains a thorn in the flesh for the </a:t>
            </a:r>
            <a:r>
              <a:rPr lang="en-US" sz="2200" dirty="0" err="1"/>
              <a:t>Matibi</a:t>
            </a:r>
            <a:r>
              <a:rPr lang="en-US" sz="2200" dirty="0"/>
              <a:t> 2 communities, Once we have incessant rains the river becomes impassable resorting homemade boats as the only option to cross the mighty flooded </a:t>
            </a:r>
            <a:r>
              <a:rPr lang="en-US" sz="2200" dirty="0" err="1"/>
              <a:t>Runde</a:t>
            </a:r>
            <a:r>
              <a:rPr lang="en-US" sz="2200" dirty="0"/>
              <a:t> river.</a:t>
            </a:r>
          </a:p>
          <a:p>
            <a:pPr lvl="1" algn="just"/>
            <a:r>
              <a:rPr lang="en-US" sz="2000" dirty="0"/>
              <a:t>Total Road network 2300km, </a:t>
            </a:r>
            <a:r>
              <a:rPr lang="en-US" sz="2000" dirty="0" err="1"/>
              <a:t>Gazzetted</a:t>
            </a:r>
            <a:r>
              <a:rPr lang="en-US" sz="2000" dirty="0"/>
              <a:t> roads 1800km.</a:t>
            </a:r>
          </a:p>
          <a:p>
            <a:pPr algn="just"/>
            <a:r>
              <a:rPr lang="en-US" sz="2200" b="1" i="1" dirty="0"/>
              <a:t>Rail Network - </a:t>
            </a:r>
            <a:r>
              <a:rPr lang="en-US" sz="2200" dirty="0"/>
              <a:t>The rail network covers the District’s main areas of Sugarcane production for the transportation of cane and inputs to Triangle and Hippo valley sugar mills. Passengers and goods train network from Chiredzi to Bulawayo via </a:t>
            </a:r>
            <a:r>
              <a:rPr lang="en-US" sz="2200" dirty="0" err="1"/>
              <a:t>Rutenga</a:t>
            </a:r>
            <a:r>
              <a:rPr lang="en-US" sz="2200" dirty="0"/>
              <a:t> and the </a:t>
            </a:r>
            <a:r>
              <a:rPr lang="en-US" sz="2200" dirty="0" err="1"/>
              <a:t>Luarenco</a:t>
            </a:r>
            <a:r>
              <a:rPr lang="en-US" sz="2200" dirty="0"/>
              <a:t> max railway line.</a:t>
            </a:r>
          </a:p>
          <a:p>
            <a:pPr algn="just"/>
            <a:r>
              <a:rPr lang="en-US" sz="2200" b="1" i="1" dirty="0"/>
              <a:t>Air Access- </a:t>
            </a:r>
            <a:r>
              <a:rPr lang="en-US" sz="2200" dirty="0"/>
              <a:t>Buffalo Range Airport is an international such that one can land directly from any part of world. The District has a lot of functional and non functional airstrips such as </a:t>
            </a:r>
            <a:r>
              <a:rPr lang="en-US" sz="2200" dirty="0" err="1"/>
              <a:t>Muteyo</a:t>
            </a:r>
            <a:r>
              <a:rPr lang="en-US" sz="2200" dirty="0"/>
              <a:t>, </a:t>
            </a:r>
            <a:r>
              <a:rPr lang="en-US" sz="2200" dirty="0" err="1"/>
              <a:t>Chibwedziva</a:t>
            </a:r>
            <a:r>
              <a:rPr lang="en-US" sz="2200" dirty="0"/>
              <a:t>, </a:t>
            </a:r>
            <a:r>
              <a:rPr lang="en-US" sz="2200" dirty="0" err="1"/>
              <a:t>Boli</a:t>
            </a:r>
            <a:r>
              <a:rPr lang="en-US" sz="2200" dirty="0"/>
              <a:t>, Malipati and </a:t>
            </a:r>
            <a:r>
              <a:rPr lang="en-US" sz="2200" dirty="0" err="1"/>
              <a:t>Davata</a:t>
            </a:r>
            <a:r>
              <a:rPr lang="en-US" sz="2200" dirty="0"/>
              <a:t> </a:t>
            </a:r>
          </a:p>
          <a:p>
            <a:pPr algn="just"/>
            <a:endParaRPr lang="en-US" sz="2200" dirty="0"/>
          </a:p>
          <a:p>
            <a:pPr algn="just"/>
            <a:endParaRPr lang="en-US" sz="2200" dirty="0"/>
          </a:p>
        </p:txBody>
      </p:sp>
      <p:sp>
        <p:nvSpPr>
          <p:cNvPr id="5" name="Title 1"/>
          <p:cNvSpPr txBox="1">
            <a:spLocks/>
          </p:cNvSpPr>
          <p:nvPr/>
        </p:nvSpPr>
        <p:spPr bwMode="auto">
          <a:xfrm>
            <a:off x="457200" y="188640"/>
            <a:ext cx="8229600"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W" sz="4400" b="1" i="0" u="none" strike="noStrike" kern="1200" cap="none" spc="0" normalizeH="0" baseline="0" noProof="0" dirty="0">
                <a:ln>
                  <a:noFill/>
                </a:ln>
                <a:solidFill>
                  <a:srgbClr val="C00000"/>
                </a:solidFill>
                <a:effectLst/>
                <a:uLnTx/>
                <a:uFillTx/>
                <a:latin typeface="+mj-lt"/>
                <a:ea typeface="+mj-ea"/>
                <a:cs typeface="+mj-cs"/>
              </a:rPr>
              <a:t>Infrastructure</a:t>
            </a:r>
            <a:endParaRPr kumimoji="0" lang="en-US"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14282" y="6143644"/>
            <a:ext cx="8229600" cy="500066"/>
          </a:xfrm>
        </p:spPr>
        <p:txBody>
          <a:bodyPr/>
          <a:lstStyle/>
          <a:p>
            <a:endParaRPr lang="en-ZA" sz="1200" dirty="0">
              <a:latin typeface="Arial" pitchFamily="34" charset="0"/>
              <a:cs typeface="Arial" pitchFamily="34" charset="0"/>
            </a:endParaRPr>
          </a:p>
          <a:p>
            <a:pPr>
              <a:buNone/>
            </a:pPr>
            <a:r>
              <a:rPr lang="en-US" sz="1200" i="1" dirty="0">
                <a:latin typeface="Arial" pitchFamily="34" charset="0"/>
                <a:cs typeface="Arial" pitchFamily="34" charset="0"/>
              </a:rPr>
              <a:t>Map.4 Road/Rail  Corridor</a:t>
            </a:r>
            <a:endParaRPr lang="en-ZA" sz="1200" i="1"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57158" y="214289"/>
            <a:ext cx="8429684" cy="6072231"/>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00108"/>
            <a:ext cx="8572560" cy="5643602"/>
          </a:xfrm>
        </p:spPr>
        <p:txBody>
          <a:bodyPr/>
          <a:lstStyle/>
          <a:p>
            <a:pPr algn="just"/>
            <a:r>
              <a:rPr lang="en-US" sz="2400" b="1" i="1" dirty="0"/>
              <a:t>Health facilities </a:t>
            </a:r>
          </a:p>
          <a:p>
            <a:pPr lvl="1" algn="just"/>
            <a:r>
              <a:rPr lang="en-ZA" sz="2000" dirty="0"/>
              <a:t>We have 11 operational clinics, 1 ready for opening and 9 still under construction</a:t>
            </a:r>
          </a:p>
          <a:p>
            <a:pPr algn="just"/>
            <a:r>
              <a:rPr lang="en-US" sz="2400" b="1" i="1" dirty="0"/>
              <a:t>Education facilities</a:t>
            </a:r>
          </a:p>
          <a:p>
            <a:pPr lvl="1" algn="just"/>
            <a:r>
              <a:rPr lang="en-ZA" sz="2000" dirty="0"/>
              <a:t>Primary schools 113; 58 are registered and 55 satellite schools</a:t>
            </a:r>
          </a:p>
          <a:p>
            <a:pPr lvl="1" algn="just"/>
            <a:r>
              <a:rPr lang="en-ZA" sz="2000" dirty="0"/>
              <a:t>Secondary Schools 28; 8 are registered and 20 satellite schools</a:t>
            </a:r>
          </a:p>
          <a:p>
            <a:pPr algn="just"/>
            <a:r>
              <a:rPr lang="en-US" sz="2400" b="1" i="1" dirty="0"/>
              <a:t>Recreation</a:t>
            </a:r>
          </a:p>
          <a:p>
            <a:pPr lvl="1" algn="just"/>
            <a:r>
              <a:rPr lang="en-US" sz="2000" dirty="0" err="1"/>
              <a:t>Gonerazhou</a:t>
            </a:r>
            <a:r>
              <a:rPr lang="en-US" sz="2000" dirty="0"/>
              <a:t> National Parks, </a:t>
            </a:r>
            <a:r>
              <a:rPr lang="en-US" sz="2000" dirty="0" err="1"/>
              <a:t>Malilangwe</a:t>
            </a:r>
            <a:r>
              <a:rPr lang="en-US" sz="2000" dirty="0"/>
              <a:t> Trust</a:t>
            </a:r>
          </a:p>
          <a:p>
            <a:pPr lvl="1" algn="just"/>
            <a:r>
              <a:rPr lang="en-US" sz="2000" dirty="0"/>
              <a:t>Triangle and Hippo Valley Country Club</a:t>
            </a:r>
          </a:p>
          <a:p>
            <a:pPr lvl="1" algn="just"/>
            <a:r>
              <a:rPr lang="en-US" sz="2000" dirty="0"/>
              <a:t>Natural pools and Gorges such as </a:t>
            </a:r>
            <a:r>
              <a:rPr lang="en-US" sz="2000" dirty="0" err="1"/>
              <a:t>Pesvi</a:t>
            </a:r>
            <a:r>
              <a:rPr lang="en-US" sz="2000" dirty="0"/>
              <a:t> Gorge, </a:t>
            </a:r>
            <a:r>
              <a:rPr lang="en-US" sz="2000" dirty="0" err="1"/>
              <a:t>Chivilila</a:t>
            </a:r>
            <a:r>
              <a:rPr lang="en-US" sz="2000" dirty="0"/>
              <a:t> Gorge, </a:t>
            </a:r>
            <a:r>
              <a:rPr lang="en-US" sz="2000" dirty="0" err="1"/>
              <a:t>Chipinda</a:t>
            </a:r>
            <a:r>
              <a:rPr lang="en-US" sz="2000" dirty="0"/>
              <a:t> pools, Ross pool</a:t>
            </a:r>
          </a:p>
          <a:p>
            <a:pPr algn="just"/>
            <a:r>
              <a:rPr lang="en-US" sz="2400" dirty="0"/>
              <a:t> </a:t>
            </a:r>
            <a:r>
              <a:rPr lang="en-US" sz="2400" b="1" i="1" dirty="0"/>
              <a:t>Electricity</a:t>
            </a:r>
          </a:p>
          <a:p>
            <a:pPr lvl="1" algn="just"/>
            <a:r>
              <a:rPr lang="en-ZA" sz="2000" dirty="0"/>
              <a:t>The infrastructure covers the whole district.</a:t>
            </a:r>
          </a:p>
          <a:p>
            <a:pPr algn="just">
              <a:buNone/>
            </a:pPr>
            <a:endParaRPr lang="en-US" sz="2400" dirty="0"/>
          </a:p>
        </p:txBody>
      </p:sp>
      <p:sp>
        <p:nvSpPr>
          <p:cNvPr id="5" name="Title 1"/>
          <p:cNvSpPr txBox="1">
            <a:spLocks/>
          </p:cNvSpPr>
          <p:nvPr/>
        </p:nvSpPr>
        <p:spPr bwMode="auto">
          <a:xfrm>
            <a:off x="500034" y="214290"/>
            <a:ext cx="8229600"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W" sz="4400" b="1" i="0" u="none" strike="noStrike" kern="1200" cap="none" spc="0" normalizeH="0" baseline="0" noProof="0" dirty="0">
                <a:ln>
                  <a:noFill/>
                </a:ln>
                <a:effectLst/>
                <a:uLnTx/>
                <a:uFillTx/>
                <a:latin typeface="+mj-lt"/>
                <a:ea typeface="+mj-ea"/>
                <a:cs typeface="+mj-cs"/>
              </a:rPr>
              <a:t>Infrastructure</a:t>
            </a:r>
            <a:r>
              <a:rPr kumimoji="0" lang="en-ZW" sz="4400" b="1" i="0" u="none" strike="noStrike" kern="1200" cap="none" spc="0" normalizeH="0" baseline="0" noProof="0" dirty="0">
                <a:ln>
                  <a:noFill/>
                </a:ln>
                <a:solidFill>
                  <a:schemeClr val="accent6">
                    <a:lumMod val="75000"/>
                  </a:schemeClr>
                </a:solidFill>
                <a:effectLst/>
                <a:uLnTx/>
                <a:uFillTx/>
                <a:latin typeface="+mj-lt"/>
                <a:ea typeface="+mj-ea"/>
                <a:cs typeface="+mj-cs"/>
              </a:rPr>
              <a:t> </a:t>
            </a:r>
            <a:r>
              <a:rPr kumimoji="0" lang="en-ZW" sz="3600" b="1" i="0" u="none" strike="noStrike" kern="1200" cap="none" spc="0" normalizeH="0" baseline="0" noProof="0" dirty="0">
                <a:ln>
                  <a:noFill/>
                </a:ln>
                <a:solidFill>
                  <a:schemeClr val="tx1"/>
                </a:solidFill>
                <a:effectLst/>
                <a:uLnTx/>
                <a:uFillTx/>
                <a:latin typeface="+mj-lt"/>
                <a:ea typeface="+mj-ea"/>
                <a:cs typeface="+mj-cs"/>
              </a:rPr>
              <a:t>continue….</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lstStyle/>
          <a:p>
            <a:r>
              <a:rPr lang="en-US" b="1" dirty="0" smtClean="0"/>
              <a:t>continue</a:t>
            </a:r>
            <a:r>
              <a:rPr lang="en-US" b="1" dirty="0"/>
              <a:t>…</a:t>
            </a:r>
          </a:p>
        </p:txBody>
      </p:sp>
      <p:sp>
        <p:nvSpPr>
          <p:cNvPr id="3" name="Content Placeholder 2"/>
          <p:cNvSpPr>
            <a:spLocks noGrp="1"/>
          </p:cNvSpPr>
          <p:nvPr>
            <p:ph idx="1"/>
          </p:nvPr>
        </p:nvSpPr>
        <p:spPr>
          <a:xfrm>
            <a:off x="228600" y="762000"/>
            <a:ext cx="8610600" cy="5943600"/>
          </a:xfrm>
        </p:spPr>
        <p:txBody>
          <a:bodyPr/>
          <a:lstStyle/>
          <a:p>
            <a:pPr algn="just"/>
            <a:r>
              <a:rPr lang="en-US" sz="2200" dirty="0" smtClean="0">
                <a:cs typeface="Times New Roman" panose="02020603050405020304" pitchFamily="18" charset="0"/>
              </a:rPr>
              <a:t>In 1988 the Rural  District  Act  8/1988 (Chapter 29: 13) was promulgated  and  it unified The District and Rural Councils into the single system of rural administration for rationalization of local government in the rural areas.</a:t>
            </a:r>
          </a:p>
          <a:p>
            <a:pPr algn="just"/>
            <a:r>
              <a:rPr lang="en-US" sz="2200" dirty="0" smtClean="0">
                <a:cs typeface="Times New Roman" panose="02020603050405020304" pitchFamily="18" charset="0"/>
              </a:rPr>
              <a:t>The amalgamation of the Rural and District Councils was seen as necessary to dismantle the former  racially based local government system and creation of the rural areas local government system that would promote nation building through interaction across the </a:t>
            </a:r>
            <a:r>
              <a:rPr lang="en-US" sz="2200" dirty="0" err="1" smtClean="0">
                <a:cs typeface="Times New Roman" panose="02020603050405020304" pitchFamily="18" charset="0"/>
              </a:rPr>
              <a:t>colour</a:t>
            </a:r>
            <a:r>
              <a:rPr lang="en-US" sz="2200" dirty="0" smtClean="0">
                <a:cs typeface="Times New Roman" panose="02020603050405020304" pitchFamily="18" charset="0"/>
              </a:rPr>
              <a:t> line. As a result of the 1988 legislative changes, Zimbabwe adopted a bipartite system of local government composed of Urban and Rural District Councils</a:t>
            </a:r>
            <a:endParaRPr lang="en-ZW" sz="2200" dirty="0" smtClean="0">
              <a:cs typeface="Times New Roman" panose="02020603050405020304" pitchFamily="18" charset="0"/>
            </a:endParaRPr>
          </a:p>
          <a:p>
            <a:pPr algn="just"/>
            <a:r>
              <a:rPr lang="en-US" sz="2200" dirty="0" smtClean="0"/>
              <a:t>Later on in 1990, the Gaza </a:t>
            </a:r>
            <a:r>
              <a:rPr lang="en-US" sz="2200" dirty="0" err="1"/>
              <a:t>Khomanani</a:t>
            </a:r>
            <a:r>
              <a:rPr lang="en-US" sz="2200" dirty="0"/>
              <a:t> District Council acquired the status of appropriate </a:t>
            </a:r>
            <a:r>
              <a:rPr lang="en-US" sz="2200" dirty="0" smtClean="0"/>
              <a:t>authority. </a:t>
            </a:r>
            <a:endParaRPr lang="en-US" sz="2200" dirty="0"/>
          </a:p>
          <a:p>
            <a:pPr algn="just"/>
            <a:r>
              <a:rPr lang="en-GB" sz="2200" dirty="0"/>
              <a:t>In 1993 the Republic of Zimbabwe promulgated the amalgamation of district councils and rural district councils which resulted in the amalgamation of two district councils, namely Gaza </a:t>
            </a:r>
            <a:r>
              <a:rPr lang="en-GB" sz="2200" dirty="0" err="1"/>
              <a:t>Khomanani</a:t>
            </a:r>
            <a:r>
              <a:rPr lang="en-GB" sz="2200" dirty="0"/>
              <a:t> District Council and </a:t>
            </a:r>
            <a:r>
              <a:rPr lang="en-GB" sz="2200" dirty="0" err="1"/>
              <a:t>Chiredzi</a:t>
            </a:r>
            <a:r>
              <a:rPr lang="en-GB" sz="2200" dirty="0"/>
              <a:t> Rural Council to </a:t>
            </a:r>
            <a:r>
              <a:rPr lang="en-GB" sz="2200" dirty="0" err="1"/>
              <a:t>Chiredzi</a:t>
            </a:r>
            <a:r>
              <a:rPr lang="en-GB" sz="2200" dirty="0"/>
              <a:t> Rural District Council.</a:t>
            </a:r>
          </a:p>
          <a:p>
            <a:endParaRPr lang="en-US" sz="2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968552"/>
          </a:xfrm>
        </p:spPr>
        <p:txBody>
          <a:bodyPr rtlCol="0">
            <a:noAutofit/>
          </a:bodyPr>
          <a:lstStyle/>
          <a:p>
            <a:pPr indent="-274320" algn="just" eaLnBrk="1" fontAlgn="auto" hangingPunct="1">
              <a:spcAft>
                <a:spcPts val="0"/>
              </a:spcAft>
              <a:buFont typeface="Arial" panose="020B0604020202020204" pitchFamily="34" charset="0"/>
              <a:buChar char="•"/>
              <a:defRPr/>
            </a:pPr>
            <a:r>
              <a:rPr lang="en-ZW" sz="2200" b="1" i="1" dirty="0"/>
              <a:t>Land ownership- </a:t>
            </a:r>
            <a:r>
              <a:rPr lang="en-ZW" sz="2200" dirty="0"/>
              <a:t>State, Council and Private. The principal owner of the land is the sate. </a:t>
            </a:r>
          </a:p>
          <a:p>
            <a:pPr indent="-274320" algn="just" eaLnBrk="1" fontAlgn="auto" hangingPunct="1">
              <a:spcAft>
                <a:spcPts val="0"/>
              </a:spcAft>
              <a:buFont typeface="Arial" panose="020B0604020202020204" pitchFamily="34" charset="0"/>
              <a:buChar char="•"/>
              <a:defRPr/>
            </a:pPr>
            <a:endParaRPr lang="en-ZW" sz="2200" dirty="0"/>
          </a:p>
          <a:p>
            <a:pPr indent="-274320" algn="just" eaLnBrk="1" fontAlgn="auto" hangingPunct="1">
              <a:spcAft>
                <a:spcPts val="0"/>
              </a:spcAft>
              <a:buFont typeface="Arial" panose="020B0604020202020204" pitchFamily="34" charset="0"/>
              <a:buChar char="•"/>
              <a:defRPr/>
            </a:pPr>
            <a:r>
              <a:rPr lang="en-ZW" sz="2200" b="1" i="1" dirty="0"/>
              <a:t>Land allocation</a:t>
            </a:r>
            <a:r>
              <a:rPr lang="en-ZW" sz="2200" dirty="0"/>
              <a:t>: Council allocates land and the state also allocate land to the developers.  </a:t>
            </a:r>
          </a:p>
          <a:p>
            <a:pPr indent="-274320" algn="just" eaLnBrk="1" fontAlgn="auto" hangingPunct="1">
              <a:spcAft>
                <a:spcPts val="0"/>
              </a:spcAft>
              <a:buFont typeface="Arial" panose="020B0604020202020204" pitchFamily="34" charset="0"/>
              <a:buChar char="•"/>
              <a:defRPr/>
            </a:pPr>
            <a:endParaRPr lang="en-ZW" sz="2200" dirty="0"/>
          </a:p>
          <a:p>
            <a:pPr indent="-274320" algn="just" eaLnBrk="1" fontAlgn="auto" hangingPunct="1">
              <a:spcAft>
                <a:spcPts val="0"/>
              </a:spcAft>
              <a:buFont typeface="Arial" panose="020B0604020202020204" pitchFamily="34" charset="0"/>
              <a:buChar char="•"/>
              <a:defRPr/>
            </a:pPr>
            <a:r>
              <a:rPr lang="en-ZW" sz="2200" b="1" i="1" dirty="0"/>
              <a:t>Land Availability:  </a:t>
            </a:r>
            <a:r>
              <a:rPr lang="en-ZW" sz="2200" dirty="0"/>
              <a:t>The is still land available more than 8000 hectares available.</a:t>
            </a:r>
          </a:p>
          <a:p>
            <a:pPr indent="-274320" algn="just" eaLnBrk="1" fontAlgn="auto" hangingPunct="1">
              <a:spcAft>
                <a:spcPts val="0"/>
              </a:spcAft>
              <a:buFont typeface="Arial" panose="020B0604020202020204" pitchFamily="34" charset="0"/>
              <a:buChar char="•"/>
              <a:defRPr/>
            </a:pPr>
            <a:endParaRPr lang="en-ZW" sz="2200" dirty="0"/>
          </a:p>
          <a:p>
            <a:pPr algn="just"/>
            <a:r>
              <a:rPr lang="en-ZW" sz="2200" b="1" i="1" dirty="0"/>
              <a:t>Characteristics of the property market- </a:t>
            </a:r>
            <a:r>
              <a:rPr lang="en-ZW" sz="2200" dirty="0"/>
              <a:t>There is high demand for irrigation land (</a:t>
            </a:r>
            <a:r>
              <a:rPr lang="en-ZW" sz="2200" dirty="0" err="1"/>
              <a:t>eg</a:t>
            </a:r>
            <a:r>
              <a:rPr lang="en-ZW" sz="2200" dirty="0"/>
              <a:t> sugarcane farming)</a:t>
            </a:r>
          </a:p>
        </p:txBody>
      </p:sp>
      <p:sp>
        <p:nvSpPr>
          <p:cNvPr id="4" name="Title 1"/>
          <p:cNvSpPr txBox="1">
            <a:spLocks/>
          </p:cNvSpPr>
          <p:nvPr/>
        </p:nvSpPr>
        <p:spPr bwMode="auto">
          <a:xfrm>
            <a:off x="179512" y="260648"/>
            <a:ext cx="8715436"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kumimoji="0" lang="en-ZW" sz="4000" b="1" i="0" u="none" strike="noStrike" kern="1200" cap="none" spc="0" normalizeH="0" baseline="0" noProof="0" dirty="0">
                <a:ln>
                  <a:noFill/>
                </a:ln>
                <a:effectLst/>
                <a:uLnTx/>
                <a:uFillTx/>
                <a:latin typeface="+mj-lt"/>
                <a:ea typeface="+mj-ea"/>
                <a:cs typeface="+mj-cs"/>
              </a:rPr>
              <a:t>Land</a:t>
            </a:r>
            <a:r>
              <a:rPr kumimoji="0" lang="en-ZW" sz="4000" b="1" i="0" u="none" strike="noStrike" kern="1200" cap="none" spc="0" normalizeH="0" noProof="0" dirty="0">
                <a:ln>
                  <a:noFill/>
                </a:ln>
                <a:effectLst/>
                <a:uLnTx/>
                <a:uFillTx/>
                <a:latin typeface="+mj-lt"/>
                <a:ea typeface="+mj-ea"/>
                <a:cs typeface="+mj-cs"/>
              </a:rPr>
              <a:t> Tenure And Ownership Terms</a:t>
            </a:r>
            <a:endParaRPr kumimoji="0" lang="en-US" sz="4000" b="0" i="0" u="none" strike="noStrike" kern="1200" cap="none" spc="0" normalizeH="0" baseline="0" noProof="0" dirty="0">
              <a:ln>
                <a:noFill/>
              </a:ln>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500166" y="214290"/>
            <a:ext cx="6143668" cy="6072230"/>
          </a:xfrm>
          <a:prstGeom prst="rect">
            <a:avLst/>
          </a:prstGeom>
          <a:noFill/>
        </p:spPr>
      </p:pic>
      <p:sp>
        <p:nvSpPr>
          <p:cNvPr id="5" name="TextBox 4"/>
          <p:cNvSpPr txBox="1"/>
          <p:nvPr/>
        </p:nvSpPr>
        <p:spPr>
          <a:xfrm>
            <a:off x="285720" y="6500834"/>
            <a:ext cx="3500462" cy="276999"/>
          </a:xfrm>
          <a:prstGeom prst="rect">
            <a:avLst/>
          </a:prstGeom>
          <a:noFill/>
        </p:spPr>
        <p:txBody>
          <a:bodyPr wrap="square" rtlCol="0">
            <a:spAutoFit/>
          </a:bodyPr>
          <a:lstStyle/>
          <a:p>
            <a:r>
              <a:rPr lang="en-US" sz="1200" i="1" dirty="0"/>
              <a:t>Map 2: Land Tenure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12776"/>
            <a:ext cx="8715436" cy="4585712"/>
          </a:xfrm>
        </p:spPr>
        <p:txBody>
          <a:bodyPr/>
          <a:lstStyle/>
          <a:p>
            <a:pPr algn="just"/>
            <a:r>
              <a:rPr lang="en-US" sz="2200" dirty="0"/>
              <a:t>The District has an environmental by law Statutory Instrument 122/2016</a:t>
            </a:r>
          </a:p>
          <a:p>
            <a:pPr algn="just"/>
            <a:r>
              <a:rPr lang="en-US" sz="2200" b="1" i="1" dirty="0"/>
              <a:t>Climate change </a:t>
            </a:r>
            <a:r>
              <a:rPr lang="en-US" sz="2200" dirty="0"/>
              <a:t>adaptation issues in relation to environmental resources.</a:t>
            </a:r>
          </a:p>
          <a:p>
            <a:pPr marL="914400" lvl="0" indent="-404813" algn="just">
              <a:buFont typeface="+mj-lt"/>
              <a:buAutoNum type="alphaLcParenR"/>
            </a:pPr>
            <a:r>
              <a:rPr lang="en-US" sz="2200" dirty="0"/>
              <a:t>Increased drought intensity and frequency</a:t>
            </a:r>
          </a:p>
          <a:p>
            <a:pPr marL="914400" lvl="0" indent="-404813" algn="just">
              <a:buFont typeface="+mj-lt"/>
              <a:buAutoNum type="alphaLcParenR"/>
            </a:pPr>
            <a:r>
              <a:rPr lang="en-US" sz="2200" dirty="0"/>
              <a:t>Increased prevalence of flood incidences</a:t>
            </a:r>
          </a:p>
          <a:p>
            <a:pPr marL="914400" lvl="0" indent="-404813" algn="just">
              <a:buFont typeface="+mj-lt"/>
              <a:buAutoNum type="alphaLcParenR"/>
            </a:pPr>
            <a:r>
              <a:rPr lang="en-US" sz="2200" dirty="0"/>
              <a:t>Heat waves</a:t>
            </a:r>
          </a:p>
          <a:p>
            <a:pPr algn="just"/>
            <a:r>
              <a:rPr lang="en-US" sz="2200" dirty="0"/>
              <a:t>Various adaptation and mitigation strategies are being implemented to build resilient communities. Coping with drought, scaling up climate change adaptation and </a:t>
            </a:r>
            <a:r>
              <a:rPr lang="en-US" sz="2200" b="1" dirty="0"/>
              <a:t>ECRAS</a:t>
            </a:r>
            <a:r>
              <a:rPr lang="en-US" sz="2200" dirty="0"/>
              <a:t> are some of the projects which have been implemented in the District. </a:t>
            </a:r>
          </a:p>
          <a:p>
            <a:pPr algn="just"/>
            <a:r>
              <a:rPr lang="en-US" sz="2200" b="1" i="1" dirty="0"/>
              <a:t>Degradation -</a:t>
            </a:r>
            <a:r>
              <a:rPr lang="en-US" sz="2200" dirty="0"/>
              <a:t>Natural land degradation is so common with most areas being reduced to Dongas and gullies. The soils are very loose and flash floods have become more frequent.</a:t>
            </a:r>
          </a:p>
        </p:txBody>
      </p:sp>
      <p:sp>
        <p:nvSpPr>
          <p:cNvPr id="5" name="Title 1"/>
          <p:cNvSpPr txBox="1">
            <a:spLocks/>
          </p:cNvSpPr>
          <p:nvPr/>
        </p:nvSpPr>
        <p:spPr bwMode="auto">
          <a:xfrm>
            <a:off x="0" y="0"/>
            <a:ext cx="8929718" cy="15001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kumimoji="0" lang="en-ZW" sz="2800" b="1" i="0" u="none" strike="noStrike" kern="1200" cap="none" spc="0" normalizeH="0" baseline="0" noProof="0" dirty="0">
                <a:ln>
                  <a:noFill/>
                </a:ln>
                <a:solidFill>
                  <a:srgbClr val="C00000"/>
                </a:solidFill>
                <a:effectLst/>
                <a:uLnTx/>
                <a:uFillTx/>
                <a:latin typeface="+mj-lt"/>
                <a:ea typeface="+mj-ea"/>
                <a:cs typeface="+mj-cs"/>
              </a:rPr>
              <a:t>Environmental Legislations Enabling Or Disabling To The Sustainability</a:t>
            </a:r>
            <a:r>
              <a:rPr kumimoji="0" lang="en-ZW" sz="2800" b="1" i="0" u="none" strike="noStrike" kern="1200" cap="none" spc="0" normalizeH="0" noProof="0" dirty="0">
                <a:ln>
                  <a:noFill/>
                </a:ln>
                <a:solidFill>
                  <a:srgbClr val="C00000"/>
                </a:solidFill>
                <a:effectLst/>
                <a:uLnTx/>
                <a:uFillTx/>
                <a:latin typeface="+mj-lt"/>
                <a:ea typeface="+mj-ea"/>
                <a:cs typeface="+mj-cs"/>
              </a:rPr>
              <a:t> Of The Local Economy</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857231"/>
          <a:ext cx="8229600" cy="56692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2228514">
                <a:tc>
                  <a:txBody>
                    <a:bodyPr/>
                    <a:lstStyle/>
                    <a:p>
                      <a:r>
                        <a:rPr lang="en-US" sz="1800" b="1" u="sng" kern="1200" dirty="0">
                          <a:solidFill>
                            <a:schemeClr val="lt1"/>
                          </a:solidFill>
                          <a:latin typeface="+mn-lt"/>
                          <a:ea typeface="+mn-ea"/>
                          <a:cs typeface="+mn-cs"/>
                        </a:rPr>
                        <a:t>Strength</a:t>
                      </a:r>
                      <a:endParaRPr lang="en-US" sz="1800" b="1" kern="1200" dirty="0">
                        <a:solidFill>
                          <a:schemeClr val="lt1"/>
                        </a:solidFill>
                        <a:latin typeface="+mn-lt"/>
                        <a:ea typeface="+mn-ea"/>
                        <a:cs typeface="+mn-cs"/>
                      </a:endParaRPr>
                    </a:p>
                    <a:p>
                      <a:pPr lvl="0">
                        <a:buFont typeface="Arial" pitchFamily="34" charset="0"/>
                        <a:buChar char="•"/>
                      </a:pPr>
                      <a:r>
                        <a:rPr lang="en-US" sz="1800" b="1" kern="1200" dirty="0">
                          <a:solidFill>
                            <a:schemeClr val="lt1"/>
                          </a:solidFill>
                          <a:latin typeface="+mn-lt"/>
                          <a:ea typeface="+mn-ea"/>
                          <a:cs typeface="+mn-cs"/>
                        </a:rPr>
                        <a:t>River network or water bodies</a:t>
                      </a:r>
                    </a:p>
                    <a:p>
                      <a:pPr lvl="0">
                        <a:buFont typeface="Arial" pitchFamily="34" charset="0"/>
                        <a:buChar char="•"/>
                      </a:pPr>
                      <a:r>
                        <a:rPr lang="en-US" sz="1800" b="1" kern="1200" dirty="0">
                          <a:solidFill>
                            <a:schemeClr val="lt1"/>
                          </a:solidFill>
                          <a:latin typeface="+mn-lt"/>
                          <a:ea typeface="+mn-ea"/>
                          <a:cs typeface="+mn-cs"/>
                        </a:rPr>
                        <a:t>Rich basaltic soils</a:t>
                      </a:r>
                    </a:p>
                    <a:p>
                      <a:pPr lvl="0">
                        <a:buFont typeface="Arial" pitchFamily="34" charset="0"/>
                        <a:buChar char="•"/>
                      </a:pPr>
                      <a:r>
                        <a:rPr lang="en-US" sz="1800" b="1" kern="1200" dirty="0">
                          <a:solidFill>
                            <a:schemeClr val="lt1"/>
                          </a:solidFill>
                          <a:latin typeface="+mn-lt"/>
                          <a:ea typeface="+mn-ea"/>
                          <a:cs typeface="+mn-cs"/>
                        </a:rPr>
                        <a:t>Flat land </a:t>
                      </a:r>
                    </a:p>
                    <a:p>
                      <a:pPr lvl="0">
                        <a:buFont typeface="Arial" pitchFamily="34" charset="0"/>
                        <a:buChar char="•"/>
                      </a:pPr>
                      <a:r>
                        <a:rPr lang="en-US" sz="1800" b="1" kern="1200" dirty="0">
                          <a:solidFill>
                            <a:schemeClr val="lt1"/>
                          </a:solidFill>
                          <a:latin typeface="+mn-lt"/>
                          <a:ea typeface="+mn-ea"/>
                          <a:cs typeface="+mn-cs"/>
                        </a:rPr>
                        <a:t>Wildlife species</a:t>
                      </a:r>
                    </a:p>
                    <a:p>
                      <a:pPr lvl="0">
                        <a:buFont typeface="Arial" pitchFamily="34" charset="0"/>
                        <a:buChar char="•"/>
                      </a:pPr>
                      <a:r>
                        <a:rPr lang="en-US" sz="1800" b="1" kern="1200" dirty="0">
                          <a:solidFill>
                            <a:schemeClr val="lt1"/>
                          </a:solidFill>
                          <a:latin typeface="+mn-lt"/>
                          <a:ea typeface="+mn-ea"/>
                          <a:cs typeface="+mn-cs"/>
                        </a:rPr>
                        <a:t>Transport network</a:t>
                      </a:r>
                    </a:p>
                    <a:p>
                      <a:endParaRPr lang="en-US" dirty="0"/>
                    </a:p>
                  </a:txBody>
                  <a:tcPr/>
                </a:tc>
                <a:tc>
                  <a:txBody>
                    <a:bodyPr/>
                    <a:lstStyle/>
                    <a:p>
                      <a:r>
                        <a:rPr lang="en-US" sz="1800" b="1" u="sng" kern="1200" dirty="0">
                          <a:solidFill>
                            <a:schemeClr val="lt1"/>
                          </a:solidFill>
                          <a:latin typeface="+mn-lt"/>
                          <a:ea typeface="+mn-ea"/>
                          <a:cs typeface="+mn-cs"/>
                        </a:rPr>
                        <a:t>Weaknesses</a:t>
                      </a:r>
                      <a:endParaRPr lang="en-US" sz="1800" b="1" kern="1200" dirty="0">
                        <a:solidFill>
                          <a:schemeClr val="lt1"/>
                        </a:solidFill>
                        <a:latin typeface="+mn-lt"/>
                        <a:ea typeface="+mn-ea"/>
                        <a:cs typeface="+mn-cs"/>
                      </a:endParaRPr>
                    </a:p>
                    <a:p>
                      <a:pPr lvl="0">
                        <a:buFont typeface="Arial" pitchFamily="34" charset="0"/>
                        <a:buChar char="•"/>
                      </a:pPr>
                      <a:r>
                        <a:rPr lang="en-US" sz="1800" b="1" kern="1200" dirty="0">
                          <a:solidFill>
                            <a:schemeClr val="lt1"/>
                          </a:solidFill>
                          <a:latin typeface="+mn-lt"/>
                          <a:ea typeface="+mn-ea"/>
                          <a:cs typeface="+mn-cs"/>
                        </a:rPr>
                        <a:t>Harsh climate</a:t>
                      </a:r>
                    </a:p>
                    <a:p>
                      <a:pPr lvl="0">
                        <a:buFont typeface="Arial" pitchFamily="34" charset="0"/>
                        <a:buChar char="•"/>
                      </a:pPr>
                      <a:r>
                        <a:rPr lang="en-US" sz="1800" b="1" kern="1200" dirty="0">
                          <a:solidFill>
                            <a:schemeClr val="lt1"/>
                          </a:solidFill>
                          <a:latin typeface="+mn-lt"/>
                          <a:ea typeface="+mn-ea"/>
                          <a:cs typeface="+mn-cs"/>
                        </a:rPr>
                        <a:t>Lack of adequate infrastructure</a:t>
                      </a:r>
                    </a:p>
                    <a:p>
                      <a:pPr lvl="0">
                        <a:buFont typeface="Arial" pitchFamily="34" charset="0"/>
                        <a:buChar char="•"/>
                      </a:pPr>
                      <a:r>
                        <a:rPr lang="en-US" sz="1800" b="1" kern="1200" dirty="0">
                          <a:solidFill>
                            <a:schemeClr val="lt1"/>
                          </a:solidFill>
                          <a:latin typeface="+mn-lt"/>
                          <a:ea typeface="+mn-ea"/>
                          <a:cs typeface="+mn-cs"/>
                        </a:rPr>
                        <a:t>Land degradation</a:t>
                      </a:r>
                    </a:p>
                    <a:p>
                      <a:pPr lvl="0">
                        <a:buFont typeface="Arial" pitchFamily="34" charset="0"/>
                        <a:buChar char="•"/>
                      </a:pPr>
                      <a:r>
                        <a:rPr lang="en-US" sz="1800" b="1" kern="1200" dirty="0">
                          <a:solidFill>
                            <a:schemeClr val="lt1"/>
                          </a:solidFill>
                          <a:latin typeface="+mn-lt"/>
                          <a:ea typeface="+mn-ea"/>
                          <a:cs typeface="+mn-cs"/>
                        </a:rPr>
                        <a:t>Siltation</a:t>
                      </a:r>
                    </a:p>
                    <a:p>
                      <a:pPr lvl="0">
                        <a:buFont typeface="Arial" pitchFamily="34" charset="0"/>
                        <a:buChar char="•"/>
                      </a:pPr>
                      <a:r>
                        <a:rPr lang="en-US" sz="1800" b="1" kern="1200" dirty="0">
                          <a:solidFill>
                            <a:schemeClr val="lt1"/>
                          </a:solidFill>
                          <a:latin typeface="+mn-lt"/>
                          <a:ea typeface="+mn-ea"/>
                          <a:cs typeface="+mn-cs"/>
                        </a:rPr>
                        <a:t>High level of dependence syndrome</a:t>
                      </a:r>
                    </a:p>
                    <a:p>
                      <a:pPr lvl="0">
                        <a:buFont typeface="Arial" pitchFamily="34" charset="0"/>
                        <a:buChar char="•"/>
                      </a:pPr>
                      <a:r>
                        <a:rPr lang="en-US" sz="1800" b="1" kern="1200" dirty="0">
                          <a:solidFill>
                            <a:schemeClr val="lt1"/>
                          </a:solidFill>
                          <a:latin typeface="+mn-lt"/>
                          <a:ea typeface="+mn-ea"/>
                          <a:cs typeface="+mn-cs"/>
                        </a:rPr>
                        <a:t>Gender inequality in development</a:t>
                      </a:r>
                    </a:p>
                    <a:p>
                      <a:endParaRPr lang="en-US" dirty="0"/>
                    </a:p>
                  </a:txBody>
                  <a:tcPr/>
                </a:tc>
                <a:extLst>
                  <a:ext uri="{0D108BD9-81ED-4DB2-BD59-A6C34878D82A}">
                    <a16:rowId xmlns:a16="http://schemas.microsoft.com/office/drawing/2014/main" xmlns="" val="10000"/>
                  </a:ext>
                </a:extLst>
              </a:tr>
              <a:tr h="3310307">
                <a:tc>
                  <a:txBody>
                    <a:bodyPr/>
                    <a:lstStyle/>
                    <a:p>
                      <a:r>
                        <a:rPr lang="en-US" sz="1800" b="1" u="sng" kern="1200" dirty="0">
                          <a:solidFill>
                            <a:schemeClr val="dk1"/>
                          </a:solidFill>
                          <a:latin typeface="+mn-lt"/>
                          <a:ea typeface="+mn-ea"/>
                          <a:cs typeface="+mn-cs"/>
                        </a:rPr>
                        <a:t>Opportunities</a:t>
                      </a:r>
                      <a:endParaRPr lang="en-US" sz="1800" u="sng" kern="1200" dirty="0">
                        <a:solidFill>
                          <a:schemeClr val="dk1"/>
                        </a:solidFill>
                        <a:latin typeface="+mn-lt"/>
                        <a:ea typeface="+mn-ea"/>
                        <a:cs typeface="+mn-cs"/>
                      </a:endParaRPr>
                    </a:p>
                    <a:p>
                      <a:pPr lvl="0">
                        <a:buFont typeface="Arial" pitchFamily="34" charset="0"/>
                        <a:buChar char="•"/>
                      </a:pPr>
                      <a:r>
                        <a:rPr lang="en-US" sz="1800" kern="1200" dirty="0">
                          <a:solidFill>
                            <a:schemeClr val="dk1"/>
                          </a:solidFill>
                          <a:latin typeface="+mn-lt"/>
                          <a:ea typeface="+mn-ea"/>
                          <a:cs typeface="+mn-cs"/>
                        </a:rPr>
                        <a:t>Tourist attraction</a:t>
                      </a:r>
                    </a:p>
                    <a:p>
                      <a:pPr lvl="0">
                        <a:buFont typeface="Arial" pitchFamily="34" charset="0"/>
                        <a:buChar char="•"/>
                      </a:pPr>
                      <a:r>
                        <a:rPr lang="en-US" sz="1800" kern="1200" dirty="0">
                          <a:solidFill>
                            <a:schemeClr val="dk1"/>
                          </a:solidFill>
                          <a:latin typeface="+mn-lt"/>
                          <a:ea typeface="+mn-ea"/>
                          <a:cs typeface="+mn-cs"/>
                        </a:rPr>
                        <a:t>Improved marketing due to good road and communication networks</a:t>
                      </a:r>
                    </a:p>
                    <a:p>
                      <a:pPr lvl="0">
                        <a:buFont typeface="Arial" pitchFamily="34" charset="0"/>
                        <a:buChar char="•"/>
                      </a:pPr>
                      <a:r>
                        <a:rPr lang="en-US" sz="1800" kern="1200" dirty="0">
                          <a:solidFill>
                            <a:schemeClr val="dk1"/>
                          </a:solidFill>
                          <a:latin typeface="+mn-lt"/>
                          <a:ea typeface="+mn-ea"/>
                          <a:cs typeface="+mn-cs"/>
                        </a:rPr>
                        <a:t>High heat temperatures</a:t>
                      </a:r>
                    </a:p>
                    <a:p>
                      <a:pPr lvl="0">
                        <a:buFont typeface="Arial" pitchFamily="34" charset="0"/>
                        <a:buChar char="•"/>
                      </a:pPr>
                      <a:r>
                        <a:rPr lang="en-US" sz="1800" kern="1200" dirty="0" err="1">
                          <a:solidFill>
                            <a:schemeClr val="dk1"/>
                          </a:solidFill>
                          <a:latin typeface="+mn-lt"/>
                          <a:ea typeface="+mn-ea"/>
                          <a:cs typeface="+mn-cs"/>
                        </a:rPr>
                        <a:t>Tugwi</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Mukosi</a:t>
                      </a:r>
                      <a:endParaRPr lang="en-US" sz="1800" kern="1200" dirty="0">
                        <a:solidFill>
                          <a:schemeClr val="dk1"/>
                        </a:solidFill>
                        <a:latin typeface="+mn-lt"/>
                        <a:ea typeface="+mn-ea"/>
                        <a:cs typeface="+mn-cs"/>
                      </a:endParaRPr>
                    </a:p>
                    <a:p>
                      <a:pPr lvl="0">
                        <a:buFont typeface="Arial" pitchFamily="34" charset="0"/>
                        <a:buChar char="•"/>
                      </a:pPr>
                      <a:r>
                        <a:rPr lang="en-US" sz="1800" kern="1200" dirty="0">
                          <a:solidFill>
                            <a:schemeClr val="dk1"/>
                          </a:solidFill>
                          <a:latin typeface="+mn-lt"/>
                          <a:ea typeface="+mn-ea"/>
                          <a:cs typeface="+mn-cs"/>
                        </a:rPr>
                        <a:t>Agriculture development</a:t>
                      </a:r>
                    </a:p>
                    <a:p>
                      <a:pPr>
                        <a:buFont typeface="Arial" pitchFamily="34" charset="0"/>
                        <a:buChar char="•"/>
                      </a:pPr>
                      <a:r>
                        <a:rPr lang="en-US" sz="1800" kern="1200" dirty="0">
                          <a:solidFill>
                            <a:schemeClr val="dk1"/>
                          </a:solidFill>
                          <a:latin typeface="+mn-lt"/>
                          <a:ea typeface="+mn-ea"/>
                          <a:cs typeface="+mn-cs"/>
                        </a:rPr>
                        <a:t>GLTFCA</a:t>
                      </a:r>
                      <a:endParaRPr lang="en-US" dirty="0"/>
                    </a:p>
                  </a:txBody>
                  <a:tcPr/>
                </a:tc>
                <a:tc>
                  <a:txBody>
                    <a:bodyPr/>
                    <a:lstStyle/>
                    <a:p>
                      <a:r>
                        <a:rPr lang="en-US" sz="1800" b="1" u="sng" kern="1200" dirty="0">
                          <a:solidFill>
                            <a:schemeClr val="dk1"/>
                          </a:solidFill>
                          <a:latin typeface="+mn-lt"/>
                          <a:ea typeface="+mn-ea"/>
                          <a:cs typeface="+mn-cs"/>
                        </a:rPr>
                        <a:t>Threats</a:t>
                      </a:r>
                      <a:endParaRPr lang="en-US" sz="1800" kern="1200" dirty="0">
                        <a:solidFill>
                          <a:schemeClr val="dk1"/>
                        </a:solidFill>
                        <a:latin typeface="+mn-lt"/>
                        <a:ea typeface="+mn-ea"/>
                        <a:cs typeface="+mn-cs"/>
                      </a:endParaRPr>
                    </a:p>
                    <a:p>
                      <a:pPr lvl="0">
                        <a:buFont typeface="Arial" pitchFamily="34" charset="0"/>
                        <a:buChar char="•"/>
                      </a:pPr>
                      <a:r>
                        <a:rPr lang="en-US" sz="1800" kern="1200" dirty="0">
                          <a:solidFill>
                            <a:schemeClr val="dk1"/>
                          </a:solidFill>
                          <a:latin typeface="+mn-lt"/>
                          <a:ea typeface="+mn-ea"/>
                          <a:cs typeface="+mn-cs"/>
                        </a:rPr>
                        <a:t>Poachers</a:t>
                      </a:r>
                    </a:p>
                    <a:p>
                      <a:pPr lvl="0">
                        <a:buFont typeface="Arial" pitchFamily="34" charset="0"/>
                        <a:buChar char="•"/>
                      </a:pPr>
                      <a:r>
                        <a:rPr lang="en-US" sz="1800" kern="1200" dirty="0">
                          <a:solidFill>
                            <a:schemeClr val="dk1"/>
                          </a:solidFill>
                          <a:latin typeface="+mn-lt"/>
                          <a:ea typeface="+mn-ea"/>
                          <a:cs typeface="+mn-cs"/>
                        </a:rPr>
                        <a:t>Cattle Rustlers from </a:t>
                      </a:r>
                      <a:r>
                        <a:rPr lang="en-US" sz="1800" kern="1200" dirty="0" err="1">
                          <a:solidFill>
                            <a:schemeClr val="dk1"/>
                          </a:solidFill>
                          <a:latin typeface="+mn-lt"/>
                          <a:ea typeface="+mn-ea"/>
                          <a:cs typeface="+mn-cs"/>
                        </a:rPr>
                        <a:t>Mozambiques</a:t>
                      </a:r>
                      <a:endParaRPr lang="en-US" sz="1800" kern="1200" dirty="0">
                        <a:solidFill>
                          <a:schemeClr val="dk1"/>
                        </a:solidFill>
                        <a:latin typeface="+mn-lt"/>
                        <a:ea typeface="+mn-ea"/>
                        <a:cs typeface="+mn-cs"/>
                      </a:endParaRPr>
                    </a:p>
                    <a:p>
                      <a:pPr lvl="0">
                        <a:buFont typeface="Arial" pitchFamily="34" charset="0"/>
                        <a:buChar char="•"/>
                      </a:pPr>
                      <a:r>
                        <a:rPr lang="en-US" sz="1800" kern="1200" dirty="0">
                          <a:solidFill>
                            <a:schemeClr val="dk1"/>
                          </a:solidFill>
                          <a:latin typeface="+mn-lt"/>
                          <a:ea typeface="+mn-ea"/>
                          <a:cs typeface="+mn-cs"/>
                        </a:rPr>
                        <a:t>Cholera</a:t>
                      </a:r>
                    </a:p>
                    <a:p>
                      <a:pPr lvl="0">
                        <a:buFont typeface="Arial" pitchFamily="34" charset="0"/>
                        <a:buChar char="•"/>
                      </a:pPr>
                      <a:r>
                        <a:rPr lang="en-US" sz="1800" kern="1200" dirty="0">
                          <a:solidFill>
                            <a:schemeClr val="dk1"/>
                          </a:solidFill>
                          <a:latin typeface="+mn-lt"/>
                          <a:ea typeface="+mn-ea"/>
                          <a:cs typeface="+mn-cs"/>
                        </a:rPr>
                        <a:t>HIV and AIDs</a:t>
                      </a:r>
                    </a:p>
                    <a:p>
                      <a:pPr lvl="0">
                        <a:buFont typeface="Arial" pitchFamily="34" charset="0"/>
                        <a:buChar char="•"/>
                      </a:pPr>
                      <a:r>
                        <a:rPr lang="en-US" sz="1800" kern="1200" dirty="0">
                          <a:solidFill>
                            <a:schemeClr val="dk1"/>
                          </a:solidFill>
                          <a:latin typeface="+mn-lt"/>
                          <a:ea typeface="+mn-ea"/>
                          <a:cs typeface="+mn-cs"/>
                        </a:rPr>
                        <a:t>GBV</a:t>
                      </a:r>
                    </a:p>
                    <a:p>
                      <a:pPr lvl="0">
                        <a:buFont typeface="Arial" pitchFamily="34" charset="0"/>
                        <a:buChar char="•"/>
                      </a:pPr>
                      <a:r>
                        <a:rPr lang="en-US" sz="1800" kern="1200" dirty="0">
                          <a:solidFill>
                            <a:schemeClr val="dk1"/>
                          </a:solidFill>
                          <a:latin typeface="+mn-lt"/>
                          <a:ea typeface="+mn-ea"/>
                          <a:cs typeface="+mn-cs"/>
                        </a:rPr>
                        <a:t>Malaria</a:t>
                      </a:r>
                    </a:p>
                    <a:p>
                      <a:pPr lvl="0">
                        <a:buFont typeface="Arial" pitchFamily="34" charset="0"/>
                        <a:buChar char="•"/>
                      </a:pPr>
                      <a:r>
                        <a:rPr lang="en-US" sz="1800" kern="1200" dirty="0">
                          <a:solidFill>
                            <a:schemeClr val="dk1"/>
                          </a:solidFill>
                          <a:latin typeface="+mn-lt"/>
                          <a:ea typeface="+mn-ea"/>
                          <a:cs typeface="+mn-cs"/>
                        </a:rPr>
                        <a:t>Floods</a:t>
                      </a:r>
                    </a:p>
                    <a:p>
                      <a:pPr lvl="0">
                        <a:buFont typeface="Arial" pitchFamily="34" charset="0"/>
                        <a:buChar char="•"/>
                      </a:pPr>
                      <a:r>
                        <a:rPr lang="en-US" sz="1800" kern="1200" dirty="0">
                          <a:solidFill>
                            <a:schemeClr val="dk1"/>
                          </a:solidFill>
                          <a:latin typeface="+mn-lt"/>
                          <a:ea typeface="+mn-ea"/>
                          <a:cs typeface="+mn-cs"/>
                        </a:rPr>
                        <a:t>Droughts</a:t>
                      </a:r>
                    </a:p>
                    <a:p>
                      <a:pPr lvl="0">
                        <a:buFont typeface="Arial" pitchFamily="34" charset="0"/>
                        <a:buChar char="•"/>
                      </a:pPr>
                      <a:r>
                        <a:rPr lang="en-US" sz="1800" kern="1200" dirty="0">
                          <a:solidFill>
                            <a:schemeClr val="dk1"/>
                          </a:solidFill>
                          <a:latin typeface="+mn-lt"/>
                          <a:ea typeface="+mn-ea"/>
                          <a:cs typeface="+mn-cs"/>
                        </a:rPr>
                        <a:t>Climate change</a:t>
                      </a:r>
                    </a:p>
                    <a:p>
                      <a:pPr lvl="0">
                        <a:buFont typeface="Arial" pitchFamily="34" charset="0"/>
                        <a:buChar char="•"/>
                      </a:pPr>
                      <a:r>
                        <a:rPr lang="en-US" sz="1800" kern="1200" dirty="0">
                          <a:solidFill>
                            <a:schemeClr val="dk1"/>
                          </a:solidFill>
                          <a:latin typeface="+mn-lt"/>
                          <a:ea typeface="+mn-ea"/>
                          <a:cs typeface="+mn-cs"/>
                        </a:rPr>
                        <a:t>Bleeding </a:t>
                      </a:r>
                      <a:r>
                        <a:rPr lang="en-US" sz="1800" kern="1200" dirty="0" err="1">
                          <a:solidFill>
                            <a:schemeClr val="dk1"/>
                          </a:solidFill>
                          <a:latin typeface="+mn-lt"/>
                          <a:ea typeface="+mn-ea"/>
                          <a:cs typeface="+mn-cs"/>
                        </a:rPr>
                        <a:t>Mirco</a:t>
                      </a:r>
                      <a:r>
                        <a:rPr lang="en-US" sz="1800" kern="1200" dirty="0">
                          <a:solidFill>
                            <a:schemeClr val="dk1"/>
                          </a:solidFill>
                          <a:latin typeface="+mn-lt"/>
                          <a:ea typeface="+mn-ea"/>
                          <a:cs typeface="+mn-cs"/>
                        </a:rPr>
                        <a:t> economy (black market)</a:t>
                      </a:r>
                    </a:p>
                    <a:p>
                      <a:pPr lvl="0">
                        <a:buFont typeface="Arial" pitchFamily="34" charset="0"/>
                        <a:buChar char="•"/>
                      </a:pPr>
                      <a:r>
                        <a:rPr lang="en-US" sz="1800" kern="1200" dirty="0">
                          <a:solidFill>
                            <a:schemeClr val="dk1"/>
                          </a:solidFill>
                          <a:latin typeface="+mn-lt"/>
                          <a:ea typeface="+mn-ea"/>
                          <a:cs typeface="+mn-cs"/>
                        </a:rPr>
                        <a:t>Fuel Shortages</a:t>
                      </a:r>
                    </a:p>
                  </a:txBody>
                  <a:tcPr/>
                </a:tc>
                <a:extLst>
                  <a:ext uri="{0D108BD9-81ED-4DB2-BD59-A6C34878D82A}">
                    <a16:rowId xmlns:a16="http://schemas.microsoft.com/office/drawing/2014/main" xmlns="" val="10001"/>
                  </a:ext>
                </a:extLst>
              </a:tr>
            </a:tbl>
          </a:graphicData>
        </a:graphic>
      </p:graphicFrame>
      <p:sp>
        <p:nvSpPr>
          <p:cNvPr id="5" name="Title 1"/>
          <p:cNvSpPr txBox="1">
            <a:spLocks/>
          </p:cNvSpPr>
          <p:nvPr/>
        </p:nvSpPr>
        <p:spPr bwMode="auto">
          <a:xfrm>
            <a:off x="214282" y="0"/>
            <a:ext cx="8715436"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kumimoji="0" lang="en-ZW" sz="4000" b="1" i="0" u="none" strike="noStrike" kern="1200" cap="none" spc="0" normalizeH="0" baseline="0" noProof="0" dirty="0">
                <a:ln>
                  <a:noFill/>
                </a:ln>
                <a:solidFill>
                  <a:srgbClr val="C00000"/>
                </a:solidFill>
                <a:effectLst/>
                <a:uLnTx/>
                <a:uFillTx/>
                <a:latin typeface="+mj-lt"/>
                <a:ea typeface="+mj-ea"/>
                <a:cs typeface="+mj-cs"/>
              </a:rPr>
              <a:t>SWOT Analysis</a:t>
            </a:r>
            <a:endParaRPr kumimoji="0" lang="en-US" sz="40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1D020-E1B4-49D9-A552-CC4EDE9B74D9}"/>
              </a:ext>
            </a:extLst>
          </p:cNvPr>
          <p:cNvSpPr>
            <a:spLocks noGrp="1"/>
          </p:cNvSpPr>
          <p:nvPr>
            <p:ph type="title"/>
          </p:nvPr>
        </p:nvSpPr>
        <p:spPr>
          <a:xfrm>
            <a:off x="457200" y="274638"/>
            <a:ext cx="8229600" cy="792162"/>
          </a:xfrm>
        </p:spPr>
        <p:txBody>
          <a:bodyPr/>
          <a:lstStyle/>
          <a:p>
            <a:r>
              <a:rPr lang="en-ZW" sz="4000" b="1" dirty="0" smtClean="0">
                <a:solidFill>
                  <a:srgbClr val="C00000"/>
                </a:solidFill>
              </a:rPr>
              <a:t>LOCAL ECONOMIC DEVELOPMENT</a:t>
            </a:r>
            <a:endParaRPr lang="en-ZW" sz="4000" b="1" dirty="0">
              <a:solidFill>
                <a:srgbClr val="C00000"/>
              </a:solidFill>
            </a:endParaRPr>
          </a:p>
        </p:txBody>
      </p:sp>
      <p:sp>
        <p:nvSpPr>
          <p:cNvPr id="3" name="Content Placeholder 2">
            <a:extLst>
              <a:ext uri="{FF2B5EF4-FFF2-40B4-BE49-F238E27FC236}">
                <a16:creationId xmlns:a16="http://schemas.microsoft.com/office/drawing/2014/main" xmlns="" id="{DBBEA5EC-B94B-4701-B191-1CDB7842E85D}"/>
              </a:ext>
            </a:extLst>
          </p:cNvPr>
          <p:cNvSpPr>
            <a:spLocks noGrp="1"/>
          </p:cNvSpPr>
          <p:nvPr>
            <p:ph idx="1"/>
          </p:nvPr>
        </p:nvSpPr>
        <p:spPr>
          <a:xfrm>
            <a:off x="457200" y="1219200"/>
            <a:ext cx="8229600" cy="5029200"/>
          </a:xfrm>
        </p:spPr>
        <p:txBody>
          <a:bodyPr/>
          <a:lstStyle/>
          <a:p>
            <a:pPr lvl="0" algn="just"/>
            <a:r>
              <a:rPr lang="en-US" sz="2100" dirty="0" err="1" smtClean="0">
                <a:solidFill>
                  <a:prstClr val="black"/>
                </a:solidFill>
              </a:rPr>
              <a:t>Chiredzi</a:t>
            </a:r>
            <a:r>
              <a:rPr lang="en-US" sz="2100" dirty="0" smtClean="0">
                <a:solidFill>
                  <a:prstClr val="black"/>
                </a:solidFill>
              </a:rPr>
              <a:t> </a:t>
            </a:r>
            <a:r>
              <a:rPr lang="en-US" sz="2100" dirty="0">
                <a:solidFill>
                  <a:prstClr val="black"/>
                </a:solidFill>
              </a:rPr>
              <a:t>Rural District Council plans to implement the following rural development measures financed by council in partnership with other development partners and </a:t>
            </a:r>
            <a:r>
              <a:rPr lang="en-US" sz="2100" dirty="0" smtClean="0">
                <a:solidFill>
                  <a:prstClr val="black"/>
                </a:solidFill>
              </a:rPr>
              <a:t>investors</a:t>
            </a:r>
          </a:p>
          <a:p>
            <a:pPr lvl="0" algn="just"/>
            <a:endParaRPr lang="en-US" sz="2100" dirty="0">
              <a:solidFill>
                <a:prstClr val="black"/>
              </a:solidFill>
            </a:endParaRPr>
          </a:p>
          <a:p>
            <a:pPr marL="457200" lvl="0" indent="-457200" algn="just">
              <a:buFont typeface="+mj-lt"/>
              <a:buAutoNum type="alphaLcParenR"/>
            </a:pPr>
            <a:r>
              <a:rPr lang="en-US" sz="2100" b="1" dirty="0">
                <a:solidFill>
                  <a:prstClr val="black"/>
                </a:solidFill>
              </a:rPr>
              <a:t>Improving the competitiveness of the agricultural and forestry sector</a:t>
            </a:r>
            <a:r>
              <a:rPr lang="en-US" sz="2100" b="1" dirty="0" smtClean="0">
                <a:solidFill>
                  <a:prstClr val="black"/>
                </a:solidFill>
              </a:rPr>
              <a:t>;</a:t>
            </a:r>
          </a:p>
          <a:p>
            <a:pPr marL="857250" lvl="1" indent="-457200" algn="just">
              <a:buFont typeface="Arial" pitchFamily="34" charset="0"/>
              <a:buChar char="•"/>
            </a:pPr>
            <a:r>
              <a:rPr lang="en-US" sz="1900" dirty="0" smtClean="0">
                <a:solidFill>
                  <a:prstClr val="black"/>
                </a:solidFill>
              </a:rPr>
              <a:t>setting up of young agricultural producers; </a:t>
            </a:r>
          </a:p>
          <a:p>
            <a:pPr marL="857250" lvl="1" indent="-457200" algn="just">
              <a:buFont typeface="Arial" pitchFamily="34" charset="0"/>
              <a:buChar char="•"/>
            </a:pPr>
            <a:r>
              <a:rPr lang="en-US" sz="1900" dirty="0" smtClean="0">
                <a:solidFill>
                  <a:prstClr val="black"/>
                </a:solidFill>
              </a:rPr>
              <a:t>support for advisory system and services; </a:t>
            </a:r>
          </a:p>
          <a:p>
            <a:pPr marL="857250" lvl="1" indent="-457200" algn="just">
              <a:buFont typeface="Arial" pitchFamily="34" charset="0"/>
              <a:buChar char="•"/>
            </a:pPr>
            <a:r>
              <a:rPr lang="en-US" sz="1900" dirty="0" err="1" smtClean="0">
                <a:solidFill>
                  <a:prstClr val="black"/>
                </a:solidFill>
              </a:rPr>
              <a:t>modernisation</a:t>
            </a:r>
            <a:r>
              <a:rPr lang="en-US" sz="1900" dirty="0" smtClean="0">
                <a:solidFill>
                  <a:prstClr val="black"/>
                </a:solidFill>
              </a:rPr>
              <a:t> of agricultural holdings; </a:t>
            </a:r>
          </a:p>
          <a:p>
            <a:pPr marL="857250" lvl="1" indent="-457200" algn="just">
              <a:buFont typeface="Arial" pitchFamily="34" charset="0"/>
              <a:buChar char="•"/>
            </a:pPr>
            <a:r>
              <a:rPr lang="en-US" sz="1900" dirty="0" smtClean="0">
                <a:solidFill>
                  <a:prstClr val="black"/>
                </a:solidFill>
              </a:rPr>
              <a:t>improving the economic value of forests and adding value to forestry products; </a:t>
            </a:r>
          </a:p>
          <a:p>
            <a:pPr marL="857250" lvl="1" indent="-457200" algn="just">
              <a:buFont typeface="Arial" pitchFamily="34" charset="0"/>
              <a:buChar char="•"/>
            </a:pPr>
            <a:r>
              <a:rPr lang="en-US" sz="1900" dirty="0" smtClean="0">
                <a:solidFill>
                  <a:prstClr val="black"/>
                </a:solidFill>
              </a:rPr>
              <a:t>adding value to agricultural and non-wood forestry products;</a:t>
            </a:r>
          </a:p>
          <a:p>
            <a:pPr marL="857250" lvl="1" indent="-457200" algn="just">
              <a:buFont typeface="Arial" pitchFamily="34" charset="0"/>
              <a:buChar char="•"/>
            </a:pPr>
            <a:r>
              <a:rPr lang="en-US" sz="1900" dirty="0" smtClean="0">
                <a:solidFill>
                  <a:prstClr val="black"/>
                </a:solidFill>
              </a:rPr>
              <a:t>development of new products, processes and technologies in the sectors of agriculture(Sugar Industry), food and forestry;</a:t>
            </a:r>
          </a:p>
          <a:p>
            <a:pPr marL="857250" lvl="1" indent="-457200" algn="just">
              <a:buFont typeface="Arial" pitchFamily="34" charset="0"/>
              <a:buChar char="•"/>
            </a:pPr>
            <a:r>
              <a:rPr lang="en-US" sz="1900" dirty="0" smtClean="0">
                <a:solidFill>
                  <a:prstClr val="black"/>
                </a:solidFill>
              </a:rPr>
              <a:t>infrastructure of agriculture and forest management; </a:t>
            </a:r>
          </a:p>
          <a:p>
            <a:pPr marL="857250" lvl="1" indent="-457200" algn="just">
              <a:buFont typeface="Arial" pitchFamily="34" charset="0"/>
              <a:buChar char="•"/>
            </a:pPr>
            <a:r>
              <a:rPr lang="en-US" sz="1900" dirty="0" smtClean="0">
                <a:solidFill>
                  <a:prstClr val="black"/>
                </a:solidFill>
              </a:rPr>
              <a:t>setting up and development of producer groups</a:t>
            </a:r>
            <a:endParaRPr lang="en-ZW" sz="1900" dirty="0"/>
          </a:p>
        </p:txBody>
      </p:sp>
    </p:spTree>
    <p:extLst>
      <p:ext uri="{BB962C8B-B14F-4D97-AF65-F5344CB8AC3E}">
        <p14:creationId xmlns:p14="http://schemas.microsoft.com/office/powerpoint/2010/main" val="1886153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AEC0AF-6564-450F-A02F-4B52C886A755}"/>
              </a:ext>
            </a:extLst>
          </p:cNvPr>
          <p:cNvSpPr>
            <a:spLocks noGrp="1"/>
          </p:cNvSpPr>
          <p:nvPr>
            <p:ph type="title"/>
          </p:nvPr>
        </p:nvSpPr>
        <p:spPr>
          <a:xfrm>
            <a:off x="381000" y="228600"/>
            <a:ext cx="8229600" cy="411162"/>
          </a:xfrm>
        </p:spPr>
        <p:txBody>
          <a:bodyPr/>
          <a:lstStyle/>
          <a:p>
            <a:r>
              <a:rPr lang="en-ZW" dirty="0"/>
              <a:t>Continue</a:t>
            </a:r>
          </a:p>
        </p:txBody>
      </p:sp>
      <p:sp>
        <p:nvSpPr>
          <p:cNvPr id="3" name="Content Placeholder 2">
            <a:extLst>
              <a:ext uri="{FF2B5EF4-FFF2-40B4-BE49-F238E27FC236}">
                <a16:creationId xmlns:a16="http://schemas.microsoft.com/office/drawing/2014/main" xmlns="" id="{9D084BF7-B4C8-4C57-9E34-2F1F377996C8}"/>
              </a:ext>
            </a:extLst>
          </p:cNvPr>
          <p:cNvSpPr>
            <a:spLocks noGrp="1"/>
          </p:cNvSpPr>
          <p:nvPr>
            <p:ph idx="1"/>
          </p:nvPr>
        </p:nvSpPr>
        <p:spPr>
          <a:xfrm>
            <a:off x="304800" y="914400"/>
            <a:ext cx="8610600" cy="5638800"/>
          </a:xfrm>
        </p:spPr>
        <p:txBody>
          <a:bodyPr/>
          <a:lstStyle/>
          <a:p>
            <a:pPr marL="457200" lvl="0" indent="-457200" algn="just">
              <a:buFont typeface="+mj-lt"/>
              <a:buAutoNum type="alphaLcParenR" startAt="2"/>
            </a:pPr>
            <a:r>
              <a:rPr lang="en-US" sz="2100" b="1" dirty="0" smtClean="0">
                <a:solidFill>
                  <a:prstClr val="black"/>
                </a:solidFill>
              </a:rPr>
              <a:t>Improving the environment and the countryside</a:t>
            </a:r>
          </a:p>
          <a:p>
            <a:pPr marL="857250" lvl="1" indent="-457200" algn="just">
              <a:buFont typeface="Arial" pitchFamily="34" charset="0"/>
              <a:buChar char="•"/>
            </a:pPr>
            <a:r>
              <a:rPr lang="en-US" sz="1900" dirty="0" smtClean="0">
                <a:solidFill>
                  <a:prstClr val="black"/>
                </a:solidFill>
              </a:rPr>
              <a:t>support for agricultural land; </a:t>
            </a:r>
            <a:r>
              <a:rPr lang="en-US" sz="1900" dirty="0" err="1" smtClean="0">
                <a:solidFill>
                  <a:prstClr val="black"/>
                </a:solidFill>
              </a:rPr>
              <a:t>agri</a:t>
            </a:r>
            <a:r>
              <a:rPr lang="en-US" sz="1900" dirty="0" smtClean="0">
                <a:solidFill>
                  <a:prstClr val="black"/>
                </a:solidFill>
              </a:rPr>
              <a:t>-environmental support; </a:t>
            </a:r>
          </a:p>
          <a:p>
            <a:pPr marL="857250" lvl="1" indent="-457200" algn="just">
              <a:buFont typeface="Arial" pitchFamily="34" charset="0"/>
              <a:buChar char="•"/>
            </a:pPr>
            <a:r>
              <a:rPr lang="en-US" sz="1900" dirty="0" smtClean="0">
                <a:solidFill>
                  <a:prstClr val="black"/>
                </a:solidFill>
              </a:rPr>
              <a:t>support for organic production; </a:t>
            </a:r>
          </a:p>
          <a:p>
            <a:pPr marL="857250" lvl="1" indent="-457200" algn="just">
              <a:buFont typeface="Arial" pitchFamily="34" charset="0"/>
              <a:buChar char="•"/>
            </a:pPr>
            <a:r>
              <a:rPr lang="en-US" sz="1900" dirty="0" smtClean="0">
                <a:solidFill>
                  <a:prstClr val="black"/>
                </a:solidFill>
              </a:rPr>
              <a:t>support for keeping animals of local endangered breeds; </a:t>
            </a:r>
          </a:p>
          <a:p>
            <a:pPr marL="857250" lvl="1" indent="-457200" algn="just">
              <a:buFont typeface="Arial" pitchFamily="34" charset="0"/>
              <a:buChar char="•"/>
            </a:pPr>
            <a:r>
              <a:rPr lang="en-US" sz="1900" dirty="0" smtClean="0">
                <a:solidFill>
                  <a:prstClr val="black"/>
                </a:solidFill>
              </a:rPr>
              <a:t>support for growing plants of local varieties; </a:t>
            </a:r>
          </a:p>
          <a:p>
            <a:pPr marL="857250" lvl="1" indent="-457200" algn="just">
              <a:buFont typeface="Arial" pitchFamily="34" charset="0"/>
              <a:buChar char="•"/>
            </a:pPr>
            <a:r>
              <a:rPr lang="en-US" sz="1900" dirty="0" smtClean="0">
                <a:solidFill>
                  <a:prstClr val="black"/>
                </a:solidFill>
              </a:rPr>
              <a:t>support for the maintenance of semi-natural habitats; </a:t>
            </a:r>
          </a:p>
          <a:p>
            <a:pPr marL="857250" lvl="1" indent="-457200" algn="just">
              <a:buFont typeface="Arial" pitchFamily="34" charset="0"/>
              <a:buChar char="•"/>
            </a:pPr>
            <a:r>
              <a:rPr lang="en-US" sz="1900" dirty="0" smtClean="0">
                <a:solidFill>
                  <a:prstClr val="black"/>
                </a:solidFill>
              </a:rPr>
              <a:t>animal welfare: support for grazing animals; non-productive investments.</a:t>
            </a:r>
          </a:p>
          <a:p>
            <a:pPr marL="457200" lvl="0" indent="-457200" algn="just">
              <a:buFont typeface="Arial" pitchFamily="34" charset="0"/>
              <a:buChar char="•"/>
            </a:pPr>
            <a:endParaRPr lang="en-US" sz="2100" dirty="0" smtClean="0">
              <a:solidFill>
                <a:prstClr val="black"/>
              </a:solidFill>
            </a:endParaRPr>
          </a:p>
          <a:p>
            <a:pPr marL="457200" lvl="0" indent="-457200" algn="just">
              <a:buFont typeface="+mj-lt"/>
              <a:buAutoNum type="alphaLcParenR" startAt="3"/>
            </a:pPr>
            <a:r>
              <a:rPr lang="en-US" sz="2100" b="1" dirty="0" smtClean="0">
                <a:solidFill>
                  <a:prstClr val="black"/>
                </a:solidFill>
              </a:rPr>
              <a:t>The </a:t>
            </a:r>
            <a:r>
              <a:rPr lang="en-US" sz="2100" b="1" dirty="0">
                <a:solidFill>
                  <a:prstClr val="black"/>
                </a:solidFill>
              </a:rPr>
              <a:t>quality of life in rural areas and diversification of the rural economy </a:t>
            </a:r>
            <a:endParaRPr lang="en-US" sz="2100" dirty="0" smtClean="0">
              <a:solidFill>
                <a:prstClr val="black"/>
              </a:solidFill>
            </a:endParaRPr>
          </a:p>
          <a:p>
            <a:pPr marL="857250" lvl="1" indent="-457200" algn="just">
              <a:buFont typeface="Arial" pitchFamily="34" charset="0"/>
              <a:buChar char="•"/>
            </a:pPr>
            <a:r>
              <a:rPr lang="en-US" sz="1900" dirty="0" smtClean="0">
                <a:solidFill>
                  <a:prstClr val="black"/>
                </a:solidFill>
              </a:rPr>
              <a:t>diversification of the rural economy ;</a:t>
            </a:r>
          </a:p>
          <a:p>
            <a:pPr marL="857250" lvl="1" indent="-457200" algn="just">
              <a:buFont typeface="Arial" pitchFamily="34" charset="0"/>
              <a:buChar char="•"/>
            </a:pPr>
            <a:r>
              <a:rPr lang="en-US" sz="1900" dirty="0" smtClean="0">
                <a:solidFill>
                  <a:prstClr val="black"/>
                </a:solidFill>
              </a:rPr>
              <a:t>diversification into non-agricultural activities; </a:t>
            </a:r>
          </a:p>
          <a:p>
            <a:pPr marL="857250" lvl="1" indent="-457200" algn="just">
              <a:buFont typeface="Arial" pitchFamily="34" charset="0"/>
              <a:buChar char="•"/>
            </a:pPr>
            <a:r>
              <a:rPr lang="en-US" sz="1900" dirty="0" smtClean="0">
                <a:solidFill>
                  <a:prstClr val="black"/>
                </a:solidFill>
              </a:rPr>
              <a:t>support for business development(mining and beneficiation, conservation and tourism, hotel and catering industry); </a:t>
            </a:r>
          </a:p>
          <a:p>
            <a:pPr marL="857250" lvl="1" indent="-457200" algn="just">
              <a:buFont typeface="Arial" pitchFamily="34" charset="0"/>
              <a:buChar char="•"/>
            </a:pPr>
            <a:r>
              <a:rPr lang="en-US" sz="1900" dirty="0" smtClean="0">
                <a:solidFill>
                  <a:prstClr val="black"/>
                </a:solidFill>
              </a:rPr>
              <a:t>village renewal and development (basic services for the economy and rural population, village renewal and development, conservation and upgrading of the rural heritage entrepreneurship).</a:t>
            </a:r>
          </a:p>
          <a:p>
            <a:pPr algn="just"/>
            <a:endParaRPr lang="en-ZW" sz="2100" dirty="0"/>
          </a:p>
        </p:txBody>
      </p:sp>
    </p:spTree>
    <p:extLst>
      <p:ext uri="{BB962C8B-B14F-4D97-AF65-F5344CB8AC3E}">
        <p14:creationId xmlns:p14="http://schemas.microsoft.com/office/powerpoint/2010/main" val="1940356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43998" cy="6000768"/>
          </a:xfrm>
        </p:spPr>
        <p:txBody>
          <a:bodyPr/>
          <a:lstStyle/>
          <a:p>
            <a:pPr lvl="0" algn="just">
              <a:buFont typeface="Arial" pitchFamily="34" charset="0"/>
              <a:buChar char="•"/>
            </a:pPr>
            <a:r>
              <a:rPr lang="en-US" sz="2150" b="1" i="1" dirty="0"/>
              <a:t>Expansion in Agriculture  and conservation</a:t>
            </a:r>
          </a:p>
          <a:p>
            <a:pPr lvl="1" algn="just">
              <a:buFont typeface="Arial" pitchFamily="34" charset="0"/>
              <a:buChar char="•"/>
            </a:pPr>
            <a:r>
              <a:rPr lang="en-US" sz="2150" dirty="0"/>
              <a:t>More irrigation projects, irrigation as a source of additional income for further investment in the district and as a form of employment to increase number of economic active people  and improve the GDP.</a:t>
            </a:r>
          </a:p>
          <a:p>
            <a:pPr marL="465138" lvl="1" indent="-7938" algn="just">
              <a:buNone/>
            </a:pPr>
            <a:r>
              <a:rPr lang="en-US" sz="2150" dirty="0"/>
              <a:t>We  have river networks , water bodies like </a:t>
            </a:r>
            <a:r>
              <a:rPr lang="en-US" sz="2150" dirty="0" err="1"/>
              <a:t>Tokwe</a:t>
            </a:r>
            <a:r>
              <a:rPr lang="en-US" sz="2150" dirty="0"/>
              <a:t> </a:t>
            </a:r>
            <a:r>
              <a:rPr lang="en-US" sz="2150" dirty="0" err="1"/>
              <a:t>Mkosi</a:t>
            </a:r>
            <a:r>
              <a:rPr lang="en-US" sz="2150" dirty="0"/>
              <a:t> and </a:t>
            </a:r>
            <a:r>
              <a:rPr lang="en-US" sz="2150" dirty="0" err="1"/>
              <a:t>Marenje</a:t>
            </a:r>
            <a:r>
              <a:rPr lang="en-US" sz="2150" dirty="0"/>
              <a:t> dam  and  rich good soils  for citrus farming  (e.g. oranges, mangos).  And also research station  to protect our crops from diseases.</a:t>
            </a:r>
          </a:p>
          <a:p>
            <a:pPr marL="465138" lvl="1" indent="-7938" algn="just">
              <a:buNone/>
            </a:pPr>
            <a:r>
              <a:rPr lang="en-US" sz="2150" dirty="0"/>
              <a:t>Because of our terrain and region, to sustain the irrigation projects through out the whole year more dams, </a:t>
            </a:r>
            <a:r>
              <a:rPr lang="en-US" sz="2150" dirty="0" err="1"/>
              <a:t>carnals</a:t>
            </a:r>
            <a:r>
              <a:rPr lang="en-US" sz="2150" dirty="0"/>
              <a:t> need to be constructed.</a:t>
            </a:r>
          </a:p>
          <a:p>
            <a:pPr marL="465138" lvl="1" indent="-7938" algn="just">
              <a:buNone/>
            </a:pPr>
            <a:endParaRPr lang="en-US" sz="2150" dirty="0"/>
          </a:p>
          <a:p>
            <a:pPr lvl="1" algn="just">
              <a:buFont typeface="Arial" pitchFamily="34" charset="0"/>
              <a:buChar char="•"/>
            </a:pPr>
            <a:r>
              <a:rPr lang="en-US" sz="2150" dirty="0"/>
              <a:t>Invest more in fishery projects, piggery and poultry projects. </a:t>
            </a:r>
          </a:p>
          <a:p>
            <a:pPr marL="457200" lvl="1" indent="0" algn="just">
              <a:buNone/>
            </a:pPr>
            <a:r>
              <a:rPr lang="en-US" sz="2150" dirty="0"/>
              <a:t>Our climate is suitable for fishery, piggery and hen projects. A small </a:t>
            </a:r>
            <a:r>
              <a:rPr lang="en-US" sz="2150" dirty="0" smtClean="0"/>
              <a:t>Fishery project </a:t>
            </a:r>
            <a:r>
              <a:rPr lang="en-US" sz="2150" dirty="0"/>
              <a:t>running at the moment has proven to be successful and the Chilonga people has been benefiting from it (owned by Community Share ownership partnering with private </a:t>
            </a:r>
            <a:r>
              <a:rPr lang="en-US" sz="2150" dirty="0" err="1"/>
              <a:t>organisations</a:t>
            </a:r>
            <a:r>
              <a:rPr lang="en-US" sz="2150" dirty="0"/>
              <a:t>).  </a:t>
            </a:r>
          </a:p>
          <a:p>
            <a:pPr marL="509588" lvl="1" indent="-52388" algn="just">
              <a:buNone/>
            </a:pPr>
            <a:r>
              <a:rPr lang="en-US" sz="2150" dirty="0"/>
              <a:t>Community development is easy in functional communities. </a:t>
            </a:r>
          </a:p>
          <a:p>
            <a:pPr lvl="1" algn="just">
              <a:buNone/>
            </a:pPr>
            <a:endParaRPr lang="en-ZW" sz="2150" dirty="0"/>
          </a:p>
          <a:p>
            <a:pPr lvl="0" algn="just">
              <a:buNone/>
            </a:pPr>
            <a:r>
              <a:rPr lang="en-ZW" sz="2150" dirty="0"/>
              <a:t>	</a:t>
            </a:r>
            <a:endParaRPr lang="en-US" sz="2150" dirty="0"/>
          </a:p>
          <a:p>
            <a:pPr lvl="0">
              <a:buFont typeface="Arial" pitchFamily="34" charset="0"/>
              <a:buChar char="•"/>
            </a:pPr>
            <a:endParaRPr lang="en-US" sz="2150" b="1" dirty="0"/>
          </a:p>
          <a:p>
            <a:pPr lvl="0">
              <a:buFont typeface="Arial" pitchFamily="34" charset="0"/>
              <a:buChar char="•"/>
            </a:pPr>
            <a:endParaRPr lang="en-US" sz="2150" b="1" dirty="0"/>
          </a:p>
          <a:p>
            <a:pPr marL="1035050" indent="-630238" algn="just">
              <a:buFont typeface="Arial" pitchFamily="34" charset="0"/>
              <a:buChar char="•"/>
            </a:pPr>
            <a:endParaRPr lang="en-US" sz="2150" b="1" dirty="0"/>
          </a:p>
        </p:txBody>
      </p:sp>
      <p:sp>
        <p:nvSpPr>
          <p:cNvPr id="4" name="Title 1"/>
          <p:cNvSpPr txBox="1">
            <a:spLocks noGrp="1"/>
          </p:cNvSpPr>
          <p:nvPr>
            <p:ph type="title"/>
          </p:nvPr>
        </p:nvSpPr>
        <p:spPr bwMode="auto">
          <a:xfrm>
            <a:off x="428596" y="0"/>
            <a:ext cx="8229600" cy="7857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ZW" sz="3200" b="1" dirty="0">
                <a:solidFill>
                  <a:srgbClr val="C00000"/>
                </a:solidFill>
              </a:rPr>
              <a:t>Drivers To Economic </a:t>
            </a:r>
            <a:r>
              <a:rPr lang="en-ZW" sz="3200" b="1" dirty="0" smtClean="0">
                <a:solidFill>
                  <a:srgbClr val="C00000"/>
                </a:solidFill>
              </a:rPr>
              <a:t>Growth in detail</a:t>
            </a:r>
            <a:endParaRPr kumimoji="0" lang="en-US" sz="3200" b="0" i="0" u="none" strike="noStrike" kern="1200" cap="none" spc="0" normalizeH="0" baseline="0" noProof="0" dirty="0">
              <a:ln>
                <a:noFill/>
              </a:ln>
              <a:solidFill>
                <a:srgbClr val="C00000"/>
              </a:solidFill>
              <a:effectLst/>
              <a:uLnTx/>
              <a:uFillTx/>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642918"/>
            <a:ext cx="8572560" cy="6215082"/>
          </a:xfrm>
        </p:spPr>
        <p:txBody>
          <a:bodyPr/>
          <a:lstStyle/>
          <a:p>
            <a:pPr lvl="0" algn="just">
              <a:buFont typeface="Arial" pitchFamily="34" charset="0"/>
              <a:buChar char="•"/>
            </a:pPr>
            <a:r>
              <a:rPr lang="en-US" sz="2150" b="1" i="1" dirty="0"/>
              <a:t>Extension in Wildlife ventures  and Tourism- improve foreign currency inflow </a:t>
            </a:r>
          </a:p>
          <a:p>
            <a:pPr lvl="1" algn="just">
              <a:buFont typeface="Arial" pitchFamily="34" charset="0"/>
              <a:buChar char="•"/>
            </a:pPr>
            <a:r>
              <a:rPr lang="en-ZW" sz="2150" dirty="0"/>
              <a:t>Partner with parks, in protection of the big 5 species from poachers (receive more revenue from trophy fees) and encouraging visitors to use our access networks</a:t>
            </a:r>
          </a:p>
          <a:p>
            <a:pPr marL="344488" lvl="1" indent="0" algn="just">
              <a:buNone/>
            </a:pPr>
            <a:r>
              <a:rPr lang="en-ZW" sz="2150" dirty="0"/>
              <a:t>The District is home to the mighty </a:t>
            </a:r>
            <a:r>
              <a:rPr lang="en-ZW" sz="2150" dirty="0" err="1"/>
              <a:t>Gonarezhou</a:t>
            </a:r>
            <a:r>
              <a:rPr lang="en-ZW" sz="2150" dirty="0"/>
              <a:t> National Park with all the big 5 game and it forms part of the Great Limpopo </a:t>
            </a:r>
            <a:r>
              <a:rPr lang="en-ZW" sz="2150" dirty="0" err="1"/>
              <a:t>Transfontier</a:t>
            </a:r>
            <a:r>
              <a:rPr lang="en-ZW" sz="2150" dirty="0"/>
              <a:t> Park  ( GLTP) thus one of the biggest wildlife park in the world. </a:t>
            </a:r>
          </a:p>
          <a:p>
            <a:pPr marL="344488" lvl="1" indent="0" algn="just">
              <a:buNone/>
            </a:pPr>
            <a:r>
              <a:rPr lang="en-ZW" sz="2150" dirty="0"/>
              <a:t>We have </a:t>
            </a:r>
            <a:r>
              <a:rPr lang="en-US" sz="2150" dirty="0"/>
              <a:t>railway networks and air networks  (Buffalo Range international airport) to transport people from one place to another that need to be refurbished. Non functional airstrips such as </a:t>
            </a:r>
            <a:r>
              <a:rPr lang="en-US" sz="2150" dirty="0" err="1"/>
              <a:t>Muteyo</a:t>
            </a:r>
            <a:r>
              <a:rPr lang="en-US" sz="2150" dirty="0"/>
              <a:t>, </a:t>
            </a:r>
            <a:r>
              <a:rPr lang="en-US" sz="2150" dirty="0" err="1"/>
              <a:t>Chibwedziva</a:t>
            </a:r>
            <a:r>
              <a:rPr lang="en-US" sz="2150" dirty="0"/>
              <a:t>, </a:t>
            </a:r>
            <a:r>
              <a:rPr lang="en-US" sz="2150" dirty="0" err="1"/>
              <a:t>Boli</a:t>
            </a:r>
            <a:r>
              <a:rPr lang="en-US" sz="2150" dirty="0"/>
              <a:t>, </a:t>
            </a:r>
            <a:r>
              <a:rPr lang="en-US" sz="2150" dirty="0" err="1"/>
              <a:t>Malipati</a:t>
            </a:r>
            <a:r>
              <a:rPr lang="en-US" sz="2150" dirty="0"/>
              <a:t> and </a:t>
            </a:r>
            <a:r>
              <a:rPr lang="en-US" sz="2150" dirty="0" err="1"/>
              <a:t>Davata</a:t>
            </a:r>
            <a:r>
              <a:rPr lang="en-US" sz="2150" dirty="0"/>
              <a:t>  that exist  need to re-opened  to increase more air access routes to our district. </a:t>
            </a:r>
          </a:p>
          <a:p>
            <a:pPr marL="342900" lvl="1" indent="-342900" algn="just">
              <a:buNone/>
            </a:pPr>
            <a:r>
              <a:rPr lang="en-US" sz="2150" dirty="0"/>
              <a:t>	Since we share the international  borders with South Africa, Mozambique; visitors from neighboring countries can visit our district using our road networks.  Our  roads need  to be  maintained and resurfaced for easy access. </a:t>
            </a:r>
          </a:p>
          <a:p>
            <a:pPr marL="342900" lvl="1" indent="-342900" algn="just">
              <a:buNone/>
            </a:pPr>
            <a:endParaRPr lang="en-US" sz="2150" dirty="0"/>
          </a:p>
          <a:p>
            <a:pPr marL="342900" lvl="1" indent="-342900" algn="just">
              <a:buNone/>
            </a:pPr>
            <a:r>
              <a:rPr lang="en-ZW" sz="2150" dirty="0"/>
              <a:t>	</a:t>
            </a:r>
          </a:p>
          <a:p>
            <a:pPr marL="342900" lvl="1" indent="-342900" algn="just">
              <a:buNone/>
            </a:pPr>
            <a:endParaRPr lang="en-ZW" sz="2150" dirty="0"/>
          </a:p>
          <a:p>
            <a:pPr lvl="0">
              <a:buFont typeface="Arial" pitchFamily="34" charset="0"/>
              <a:buChar char="•"/>
            </a:pPr>
            <a:endParaRPr lang="en-US" sz="2150" b="1" dirty="0"/>
          </a:p>
          <a:p>
            <a:pPr lvl="0">
              <a:buFont typeface="Arial" pitchFamily="34" charset="0"/>
              <a:buChar char="•"/>
            </a:pPr>
            <a:endParaRPr lang="en-US" sz="2150" b="1" dirty="0"/>
          </a:p>
          <a:p>
            <a:pPr marL="1035050" indent="-630238" algn="just">
              <a:buFont typeface="Arial" pitchFamily="34" charset="0"/>
              <a:buChar char="•"/>
            </a:pPr>
            <a:endParaRPr lang="en-US" sz="2150" b="1" dirty="0"/>
          </a:p>
        </p:txBody>
      </p:sp>
      <p:sp>
        <p:nvSpPr>
          <p:cNvPr id="4" name="Title 1"/>
          <p:cNvSpPr txBox="1">
            <a:spLocks noGrp="1"/>
          </p:cNvSpPr>
          <p:nvPr>
            <p:ph type="title"/>
          </p:nvPr>
        </p:nvSpPr>
        <p:spPr bwMode="auto">
          <a:xfrm>
            <a:off x="428596" y="0"/>
            <a:ext cx="8229600" cy="5825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ZW" sz="2800" b="1" dirty="0"/>
              <a:t>continue......</a:t>
            </a:r>
            <a:endParaRPr kumimoji="0" lang="en-US" sz="2800" b="0" i="0" u="none" strike="noStrike" kern="1200" cap="none" spc="0" normalizeH="0" baseline="0" noProof="0" dirty="0">
              <a:ln>
                <a:noFill/>
              </a:ln>
              <a:effectLst/>
              <a:uLnTx/>
              <a:uFillTx/>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458200" cy="5734990"/>
          </a:xfrm>
        </p:spPr>
        <p:txBody>
          <a:bodyPr/>
          <a:lstStyle/>
          <a:p>
            <a:pPr lvl="1" algn="just">
              <a:buFont typeface="Arial" pitchFamily="34" charset="0"/>
              <a:buChar char="•"/>
            </a:pPr>
            <a:r>
              <a:rPr lang="en-ZW" sz="2100" dirty="0" smtClean="0"/>
              <a:t>Introduction of cultural dances, unique traditional architects at tourists attraction sites as  part of (tourists attractions). </a:t>
            </a:r>
          </a:p>
          <a:p>
            <a:pPr lvl="1" algn="just">
              <a:buFont typeface="Arial" pitchFamily="34" charset="0"/>
              <a:buChar char="•"/>
            </a:pPr>
            <a:r>
              <a:rPr lang="en-US" sz="2100" dirty="0" smtClean="0"/>
              <a:t>Revamp </a:t>
            </a:r>
            <a:r>
              <a:rPr lang="en-US" sz="2100" dirty="0"/>
              <a:t>some of our natural pools attractions like </a:t>
            </a:r>
            <a:r>
              <a:rPr lang="en-US" sz="2100" dirty="0" err="1"/>
              <a:t>Sekela</a:t>
            </a:r>
            <a:r>
              <a:rPr lang="en-US" sz="2100" dirty="0"/>
              <a:t> Hot Springs into attractive camping or resting  sites(eco-tourism).</a:t>
            </a:r>
          </a:p>
          <a:p>
            <a:pPr marL="465138" lvl="1" indent="-7938" algn="just">
              <a:buNone/>
            </a:pPr>
            <a:r>
              <a:rPr lang="en-US" sz="2100" dirty="0"/>
              <a:t>Council can work together with Zimbabwe Tourism Authority to market these small attractive camping sites to all district visitors.</a:t>
            </a:r>
          </a:p>
          <a:p>
            <a:pPr lvl="0" algn="just">
              <a:buFont typeface="Arial" pitchFamily="34" charset="0"/>
              <a:buChar char="•"/>
            </a:pPr>
            <a:r>
              <a:rPr lang="en-US" sz="2100" b="1" i="1" dirty="0" smtClean="0"/>
              <a:t>Cultural </a:t>
            </a:r>
            <a:r>
              <a:rPr lang="en-US" sz="2100" b="1" i="1" dirty="0"/>
              <a:t>events (improve cash inflow )</a:t>
            </a:r>
            <a:endParaRPr lang="en-US" sz="2100" dirty="0"/>
          </a:p>
          <a:p>
            <a:pPr lvl="1" algn="just">
              <a:buFont typeface="Arial" pitchFamily="34" charset="0"/>
              <a:buChar char="•"/>
            </a:pPr>
            <a:r>
              <a:rPr lang="en-US" sz="2100" dirty="0"/>
              <a:t>We are a multi cultural district </a:t>
            </a:r>
            <a:r>
              <a:rPr lang="en-US" sz="2100" dirty="0" err="1"/>
              <a:t>Shangaan</a:t>
            </a:r>
            <a:r>
              <a:rPr lang="en-US" sz="2100" dirty="0"/>
              <a:t>, Shona, </a:t>
            </a:r>
            <a:r>
              <a:rPr lang="en-US" sz="2100" dirty="0" err="1"/>
              <a:t>Ndau</a:t>
            </a:r>
            <a:r>
              <a:rPr lang="en-US" sz="2100" dirty="0"/>
              <a:t>, Venda, </a:t>
            </a:r>
            <a:r>
              <a:rPr lang="en-US" sz="2100" dirty="0" err="1"/>
              <a:t>Pfumbi</a:t>
            </a:r>
            <a:r>
              <a:rPr lang="en-US" sz="2100" dirty="0"/>
              <a:t>. We can host quarterly national  cultural events in partner with  our district national parks like </a:t>
            </a:r>
            <a:r>
              <a:rPr lang="en-US" sz="2100" dirty="0" err="1"/>
              <a:t>Gonarezhou</a:t>
            </a:r>
            <a:r>
              <a:rPr lang="en-US" sz="2100" dirty="0"/>
              <a:t> and </a:t>
            </a:r>
            <a:r>
              <a:rPr lang="en-US" sz="2100" dirty="0" err="1"/>
              <a:t>Malilange</a:t>
            </a:r>
            <a:r>
              <a:rPr lang="en-US" sz="2100" dirty="0"/>
              <a:t>.</a:t>
            </a:r>
          </a:p>
          <a:p>
            <a:pPr lvl="0" algn="just">
              <a:buFont typeface="Arial" pitchFamily="34" charset="0"/>
              <a:buChar char="•"/>
            </a:pPr>
            <a:r>
              <a:rPr lang="en-US" sz="2100" b="1" i="1" dirty="0" smtClean="0"/>
              <a:t>Livestock </a:t>
            </a:r>
            <a:r>
              <a:rPr lang="en-US" sz="2100" b="1" i="1" dirty="0"/>
              <a:t>Ranching Community Project.</a:t>
            </a:r>
            <a:endParaRPr lang="en-US" sz="2100" dirty="0"/>
          </a:p>
          <a:p>
            <a:pPr lvl="1" algn="just">
              <a:buFont typeface="Arial" pitchFamily="34" charset="0"/>
              <a:buChar char="•"/>
            </a:pPr>
            <a:r>
              <a:rPr lang="en-US" sz="2100" dirty="0"/>
              <a:t>Encourage community livestock ranching projects</a:t>
            </a:r>
          </a:p>
          <a:p>
            <a:pPr marL="465138" lvl="1" indent="-7938" algn="just">
              <a:buNone/>
            </a:pPr>
            <a:r>
              <a:rPr lang="en-US" sz="2100" dirty="0"/>
              <a:t>Our district people are more into farming and livestock ranching. Small  community livestock ranching projects will yield good results. The livestock will be converted into real wealth for further investments in the district and community developments.</a:t>
            </a:r>
            <a:endParaRPr lang="en-US" sz="2100" b="1" dirty="0"/>
          </a:p>
          <a:p>
            <a:pPr lvl="0">
              <a:buFont typeface="Arial" pitchFamily="34" charset="0"/>
              <a:buChar char="•"/>
            </a:pPr>
            <a:endParaRPr lang="en-US" sz="2100" b="1" dirty="0"/>
          </a:p>
          <a:p>
            <a:pPr marL="1035050" indent="-630238" algn="just">
              <a:buFont typeface="Arial" pitchFamily="34" charset="0"/>
              <a:buChar char="•"/>
            </a:pPr>
            <a:endParaRPr lang="en-US" sz="2100" b="1" dirty="0"/>
          </a:p>
        </p:txBody>
      </p:sp>
      <p:sp>
        <p:nvSpPr>
          <p:cNvPr id="4" name="Title 1"/>
          <p:cNvSpPr txBox="1">
            <a:spLocks noGrp="1"/>
          </p:cNvSpPr>
          <p:nvPr>
            <p:ph type="title"/>
          </p:nvPr>
        </p:nvSpPr>
        <p:spPr bwMode="auto">
          <a:xfrm>
            <a:off x="428596" y="214290"/>
            <a:ext cx="8229600" cy="3953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ZW" sz="2800" b="1" dirty="0"/>
              <a:t>Continue</a:t>
            </a:r>
            <a:endParaRPr kumimoji="0" lang="en-US" sz="2800" b="0" i="0" u="none" strike="noStrike" kern="1200" cap="none" spc="0" normalizeH="0" baseline="0" noProof="0" dirty="0">
              <a:ln>
                <a:noFill/>
              </a:ln>
              <a:effectLst/>
              <a:uLnTx/>
              <a:uFillTx/>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838200"/>
            <a:ext cx="8643998" cy="5734072"/>
          </a:xfrm>
        </p:spPr>
        <p:txBody>
          <a:bodyPr/>
          <a:lstStyle/>
          <a:p>
            <a:pPr algn="just">
              <a:buFont typeface="Arial" pitchFamily="34" charset="0"/>
              <a:buChar char="•"/>
            </a:pPr>
            <a:r>
              <a:rPr lang="en-US" sz="2100" b="1" i="1" dirty="0"/>
              <a:t>Bleeding micro-economy(black market)- </a:t>
            </a:r>
            <a:r>
              <a:rPr lang="en-US" sz="2100" dirty="0"/>
              <a:t>Chiredzi shares borders with South Africa and Mozambique; because of our bleeding economy , there is high smuggling of goods  in the district that is promoting informal trading and black market. Formal traders are failing to compete with informal traders which is a threat to new entrepreneurs to establish their business and it has also become  difficulty or rather impossible to collect revenue from informal traders. </a:t>
            </a:r>
          </a:p>
          <a:p>
            <a:pPr algn="just">
              <a:buFont typeface="Arial" pitchFamily="34" charset="0"/>
              <a:buChar char="•"/>
            </a:pPr>
            <a:r>
              <a:rPr lang="en-US" sz="2100" dirty="0"/>
              <a:t>Most formal traders are no longer operating. Due to that our revenue inflow have reduced affecting our projects. </a:t>
            </a:r>
          </a:p>
          <a:p>
            <a:pPr lvl="0" algn="just">
              <a:buFont typeface="Arial" pitchFamily="34" charset="0"/>
              <a:buChar char="•"/>
            </a:pPr>
            <a:r>
              <a:rPr lang="en-US" sz="2100" b="1" i="1" dirty="0"/>
              <a:t>Harsh climate and Floods- </a:t>
            </a:r>
            <a:r>
              <a:rPr lang="en-US" sz="2100" dirty="0"/>
              <a:t>Because of frequent floods there is constant land degradation in some areas  and more deaths records because of the Chilonga bridge. Chilonga bridge should be functional because it is one of the tourists entrance gates to parks. There is need to construct a bridge.</a:t>
            </a:r>
          </a:p>
          <a:p>
            <a:pPr lvl="0" algn="just">
              <a:buFont typeface="Arial" pitchFamily="34" charset="0"/>
              <a:buChar char="•"/>
            </a:pPr>
            <a:r>
              <a:rPr lang="en-US" sz="2100" b="1" i="1" dirty="0"/>
              <a:t>Malaria zone (Health)- </a:t>
            </a:r>
            <a:r>
              <a:rPr lang="en-US" sz="2100" dirty="0"/>
              <a:t>Chiredzi District is a malaria zone and it is one of the districts with high infected rate of HIV/AIDS.  In the past years it has reported cholera deaths in some areas. Because of that some investors or tourists are afraid to use our access networks. </a:t>
            </a:r>
          </a:p>
          <a:p>
            <a:pPr lvl="0" algn="just">
              <a:buFont typeface="Arial" pitchFamily="34" charset="0"/>
              <a:buChar char="•"/>
            </a:pPr>
            <a:endParaRPr lang="en-US" sz="2100" dirty="0"/>
          </a:p>
          <a:p>
            <a:pPr lvl="0">
              <a:buNone/>
            </a:pPr>
            <a:endParaRPr lang="en-US" sz="2100" b="1" dirty="0"/>
          </a:p>
          <a:p>
            <a:pPr lvl="0">
              <a:buFont typeface="Arial" pitchFamily="34" charset="0"/>
              <a:buChar char="•"/>
            </a:pPr>
            <a:endParaRPr lang="en-US" sz="2100" b="1" dirty="0"/>
          </a:p>
          <a:p>
            <a:pPr marL="1035050" indent="-630238" algn="just">
              <a:buFont typeface="Arial" pitchFamily="34" charset="0"/>
              <a:buChar char="•"/>
            </a:pPr>
            <a:endParaRPr lang="en-US" sz="2100" b="1" dirty="0"/>
          </a:p>
        </p:txBody>
      </p:sp>
      <p:sp>
        <p:nvSpPr>
          <p:cNvPr id="4" name="Title 1"/>
          <p:cNvSpPr txBox="1">
            <a:spLocks noGrp="1"/>
          </p:cNvSpPr>
          <p:nvPr>
            <p:ph type="title"/>
          </p:nvPr>
        </p:nvSpPr>
        <p:spPr bwMode="auto">
          <a:xfrm>
            <a:off x="457200" y="152400"/>
            <a:ext cx="8229600" cy="6340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ZW" b="1" noProof="0" dirty="0">
                <a:solidFill>
                  <a:srgbClr val="C00000"/>
                </a:solidFill>
              </a:rPr>
              <a:t>Challenges</a:t>
            </a:r>
            <a:endParaRPr kumimoji="0" lang="en-US" b="0" i="0" u="none" strike="noStrike" kern="1200" cap="none" spc="0" normalizeH="0" baseline="0" noProof="0" dirty="0">
              <a:ln>
                <a:noFill/>
              </a:ln>
              <a:solidFill>
                <a:srgbClr val="C00000"/>
              </a:solidFill>
              <a:effectLst/>
              <a:uLnTx/>
              <a:uFillTx/>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B6D2-B9FD-4E81-ABEE-C9B6BE346274}"/>
              </a:ext>
            </a:extLst>
          </p:cNvPr>
          <p:cNvSpPr>
            <a:spLocks noGrp="1"/>
          </p:cNvSpPr>
          <p:nvPr>
            <p:ph type="title"/>
          </p:nvPr>
        </p:nvSpPr>
        <p:spPr>
          <a:xfrm>
            <a:off x="457200" y="228600"/>
            <a:ext cx="8229600" cy="715962"/>
          </a:xfrm>
        </p:spPr>
        <p:txBody>
          <a:bodyPr/>
          <a:lstStyle/>
          <a:p>
            <a:r>
              <a:rPr lang="en-US" b="1" dirty="0" smtClean="0"/>
              <a:t>continue</a:t>
            </a:r>
            <a:r>
              <a:rPr lang="en-US" b="1" dirty="0"/>
              <a:t>….</a:t>
            </a:r>
            <a:endParaRPr lang="en-ZW" b="1" dirty="0"/>
          </a:p>
        </p:txBody>
      </p:sp>
      <p:sp>
        <p:nvSpPr>
          <p:cNvPr id="3" name="Content Placeholder 2">
            <a:extLst>
              <a:ext uri="{FF2B5EF4-FFF2-40B4-BE49-F238E27FC236}">
                <a16:creationId xmlns:a16="http://schemas.microsoft.com/office/drawing/2014/main" xmlns="" id="{6C4730A4-6D2C-424D-ACEB-E24FCF0780C2}"/>
              </a:ext>
            </a:extLst>
          </p:cNvPr>
          <p:cNvSpPr>
            <a:spLocks noGrp="1"/>
          </p:cNvSpPr>
          <p:nvPr>
            <p:ph idx="1"/>
          </p:nvPr>
        </p:nvSpPr>
        <p:spPr>
          <a:xfrm>
            <a:off x="304800" y="990600"/>
            <a:ext cx="8458200" cy="5867400"/>
          </a:xfrm>
        </p:spPr>
        <p:txBody>
          <a:bodyPr/>
          <a:lstStyle/>
          <a:p>
            <a:pPr algn="just"/>
            <a:r>
              <a:rPr lang="en-ZW" sz="2200" dirty="0" smtClean="0"/>
              <a:t>The Constitution of Zimbabwe Part 3 Section 274 on Local Government provides the existence of Urban Local and Rural Local Authorities to represent and manage the affairs of people in urban and rural areas throughout Zimbabwe.</a:t>
            </a:r>
            <a:r>
              <a:rPr lang="en-GB" sz="2200" dirty="0" smtClean="0"/>
              <a:t> In Zimbabwe Rural Local Authorities are constituted in terms of the Rural District Councils Act Chapter 29:13. The constitution is so clear about the mandate and roles of local authorities with regards to the provision of service delivery.</a:t>
            </a:r>
            <a:endParaRPr lang="en-US" sz="2200" dirty="0" smtClean="0"/>
          </a:p>
          <a:p>
            <a:pPr algn="just"/>
            <a:r>
              <a:rPr lang="en-GB" sz="2200" dirty="0" smtClean="0"/>
              <a:t>Local </a:t>
            </a:r>
            <a:r>
              <a:rPr lang="en-GB" sz="2200" dirty="0"/>
              <a:t>government is a crucial facet and third tier of government and as such sufficient investment has to be made into this level to ensure sustainable development, sound and sustainable service delivery underpinned by active community participation. It is that level of government that is closest to the people, as it relates to structures, institutions and process of local government, which happen at a local level within the geographical vicinity of residents. Local government institutions play a key role in both urban and rural development and in socio and economic development</a:t>
            </a:r>
            <a:r>
              <a:rPr lang="en-GB" sz="2200" dirty="0" smtClean="0"/>
              <a:t>.</a:t>
            </a:r>
            <a:endParaRPr lang="en-US" sz="2200" dirty="0"/>
          </a:p>
        </p:txBody>
      </p:sp>
    </p:spTree>
    <p:extLst>
      <p:ext uri="{BB962C8B-B14F-4D97-AF65-F5344CB8AC3E}">
        <p14:creationId xmlns:p14="http://schemas.microsoft.com/office/powerpoint/2010/main" val="2670997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lstStyle/>
          <a:p>
            <a:pPr lvl="0" algn="just">
              <a:buNone/>
            </a:pPr>
            <a:r>
              <a:rPr lang="en-US" sz="2100" dirty="0" smtClean="0"/>
              <a:t>	Council should introduce ways to avoid the visitors from being affected by malaria(dispensing malaria pills to visitors) and build 5 star rated camping/resting sites within the district which needs a lot of money. </a:t>
            </a:r>
          </a:p>
          <a:p>
            <a:pPr lvl="0" algn="just">
              <a:buFont typeface="Arial" pitchFamily="34" charset="0"/>
              <a:buChar char="•"/>
            </a:pPr>
            <a:r>
              <a:rPr lang="en-US" sz="2100" b="1" i="1" dirty="0" smtClean="0"/>
              <a:t>Land </a:t>
            </a:r>
            <a:r>
              <a:rPr lang="en-US" sz="2100" b="1" i="1" dirty="0"/>
              <a:t>ownership- </a:t>
            </a:r>
            <a:r>
              <a:rPr lang="en-US" sz="2100" dirty="0"/>
              <a:t>The </a:t>
            </a:r>
            <a:r>
              <a:rPr lang="en-US" sz="2100" dirty="0" err="1"/>
              <a:t>Jambanja</a:t>
            </a:r>
            <a:r>
              <a:rPr lang="en-US" sz="2100" dirty="0"/>
              <a:t> 2000 issue has resulted in illegal settlers. The settlers has no security of land tenure and this has been affecting major investments in our district. Land ownership should be clear and known to attract more investors.</a:t>
            </a:r>
          </a:p>
          <a:p>
            <a:pPr algn="just">
              <a:buFont typeface="Arial" pitchFamily="34" charset="0"/>
              <a:buChar char="•"/>
            </a:pPr>
            <a:r>
              <a:rPr lang="en-US" sz="2100" b="1" i="1" dirty="0"/>
              <a:t>Power shortages- </a:t>
            </a:r>
            <a:r>
              <a:rPr lang="en-US" sz="2100" dirty="0"/>
              <a:t>Because of power shortages irrigation projects need solar systems. Installation of solar systems is expensive which is one of the council setbacks in promoting extensive irrigation farming around the district.</a:t>
            </a:r>
          </a:p>
          <a:p>
            <a:pPr lvl="0" algn="just">
              <a:buFont typeface="Arial" pitchFamily="34" charset="0"/>
              <a:buChar char="•"/>
            </a:pPr>
            <a:r>
              <a:rPr lang="en-US" sz="2100" b="1" i="1" dirty="0"/>
              <a:t>Education levels- </a:t>
            </a:r>
            <a:r>
              <a:rPr lang="en-US" sz="2100" dirty="0"/>
              <a:t>92% of the population is literate but only 3%  reached tertiary level.  This is one of the reasons the </a:t>
            </a:r>
            <a:r>
              <a:rPr lang="en-ZA" sz="2100" dirty="0"/>
              <a:t>poverty level is 67.2%.  From the survey most highly paid people and employed are not from our district. People within our district should be encouraged to go to school and get skilled so that they will be able to manage their community projects and decrease the poverty level. </a:t>
            </a:r>
            <a:endParaRPr lang="en-US" sz="2100" b="1" dirty="0"/>
          </a:p>
          <a:p>
            <a:pPr lvl="0">
              <a:buFont typeface="Arial" pitchFamily="34" charset="0"/>
              <a:buChar char="•"/>
            </a:pPr>
            <a:endParaRPr lang="en-US" sz="2100" b="1" dirty="0"/>
          </a:p>
          <a:p>
            <a:pPr marL="1035050" indent="-630238" algn="just">
              <a:buFont typeface="Arial" pitchFamily="34" charset="0"/>
              <a:buChar char="•"/>
            </a:pPr>
            <a:endParaRPr lang="en-US" sz="2100" b="1" dirty="0"/>
          </a:p>
        </p:txBody>
      </p:sp>
      <p:sp>
        <p:nvSpPr>
          <p:cNvPr id="4" name="Title 1"/>
          <p:cNvSpPr txBox="1">
            <a:spLocks noGrp="1"/>
          </p:cNvSpPr>
          <p:nvPr>
            <p:ph type="title"/>
          </p:nvPr>
        </p:nvSpPr>
        <p:spPr bwMode="auto">
          <a:xfrm>
            <a:off x="457200" y="152400"/>
            <a:ext cx="8229600" cy="6340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ZW" sz="2800" b="1" dirty="0" err="1" smtClean="0"/>
              <a:t>Continu</a:t>
            </a:r>
            <a:r>
              <a:rPr lang="en-ZW" sz="2800" b="1" dirty="0" smtClean="0"/>
              <a:t>…</a:t>
            </a:r>
            <a:endParaRPr kumimoji="0" lang="en-US" sz="2800" b="0" i="0" u="none" strike="noStrike" kern="1200" cap="none" spc="0" normalizeH="0" baseline="0" noProof="0" dirty="0">
              <a:ln>
                <a:noFill/>
              </a:ln>
              <a:effectLst/>
              <a:uLnTx/>
              <a:uFillTx/>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84"/>
            <a:ext cx="8229600" cy="882216"/>
          </a:xfrm>
        </p:spPr>
        <p:txBody>
          <a:bodyPr/>
          <a:lstStyle/>
          <a:p>
            <a:r>
              <a:rPr lang="en-ZW" b="1" dirty="0"/>
              <a:t>c</a:t>
            </a:r>
            <a:r>
              <a:rPr lang="en-ZW" b="1" dirty="0" smtClean="0"/>
              <a:t>ontinue</a:t>
            </a:r>
            <a:endParaRPr lang="en-US" b="1" dirty="0"/>
          </a:p>
        </p:txBody>
      </p:sp>
      <p:sp>
        <p:nvSpPr>
          <p:cNvPr id="3" name="Content Placeholder 2"/>
          <p:cNvSpPr>
            <a:spLocks noGrp="1"/>
          </p:cNvSpPr>
          <p:nvPr>
            <p:ph idx="1"/>
          </p:nvPr>
        </p:nvSpPr>
        <p:spPr>
          <a:xfrm>
            <a:off x="457200" y="1295400"/>
            <a:ext cx="8382000" cy="4525963"/>
          </a:xfrm>
        </p:spPr>
        <p:txBody>
          <a:bodyPr/>
          <a:lstStyle/>
          <a:p>
            <a:pPr algn="just">
              <a:buNone/>
            </a:pPr>
            <a:r>
              <a:rPr lang="en-ZW" sz="4000" b="1" dirty="0" smtClean="0"/>
              <a:t>TRIBE</a:t>
            </a:r>
            <a:endParaRPr lang="en-ZW" sz="4000" b="1" dirty="0"/>
          </a:p>
          <a:p>
            <a:pPr algn="just">
              <a:defRPr/>
            </a:pPr>
            <a:r>
              <a:rPr lang="en-US" sz="2200" dirty="0">
                <a:cs typeface="Times New Roman" pitchFamily="18" charset="0"/>
              </a:rPr>
              <a:t>The District is a rainbow of cultures</a:t>
            </a:r>
            <a:r>
              <a:rPr lang="en-ZA" sz="2200" dirty="0">
                <a:cs typeface="Times New Roman" pitchFamily="18" charset="0"/>
              </a:rPr>
              <a:t> as it houses more than five (5) tribes though the first to settle in the </a:t>
            </a:r>
            <a:r>
              <a:rPr lang="en-ZA" sz="2200" dirty="0" err="1">
                <a:cs typeface="Times New Roman" pitchFamily="18" charset="0"/>
              </a:rPr>
              <a:t>Lowveld</a:t>
            </a:r>
            <a:r>
              <a:rPr lang="en-ZA" sz="2200" dirty="0">
                <a:cs typeface="Times New Roman" pitchFamily="18" charset="0"/>
              </a:rPr>
              <a:t> Province the </a:t>
            </a:r>
            <a:r>
              <a:rPr lang="en-ZA" sz="2200" dirty="0" err="1">
                <a:cs typeface="Times New Roman" pitchFamily="18" charset="0"/>
              </a:rPr>
              <a:t>Pfumbi</a:t>
            </a:r>
            <a:r>
              <a:rPr lang="en-ZA" sz="2200" dirty="0">
                <a:cs typeface="Times New Roman" pitchFamily="18" charset="0"/>
              </a:rPr>
              <a:t> Tribe followed by the </a:t>
            </a:r>
            <a:r>
              <a:rPr lang="en-ZA" sz="2200" dirty="0" err="1">
                <a:cs typeface="Times New Roman" pitchFamily="18" charset="0"/>
              </a:rPr>
              <a:t>Shangani</a:t>
            </a:r>
            <a:r>
              <a:rPr lang="en-ZA" sz="2200" dirty="0">
                <a:cs typeface="Times New Roman" pitchFamily="18" charset="0"/>
              </a:rPr>
              <a:t> Tribe and the </a:t>
            </a:r>
            <a:r>
              <a:rPr lang="en-ZA" sz="2200" dirty="0" err="1">
                <a:cs typeface="Times New Roman" pitchFamily="18" charset="0"/>
              </a:rPr>
              <a:t>Ndau</a:t>
            </a:r>
            <a:r>
              <a:rPr lang="en-ZA" sz="2200" dirty="0">
                <a:cs typeface="Times New Roman" pitchFamily="18" charset="0"/>
              </a:rPr>
              <a:t> Tribe. The Ndebele and the </a:t>
            </a:r>
            <a:r>
              <a:rPr lang="en-ZA" sz="2200" dirty="0" err="1">
                <a:cs typeface="Times New Roman" pitchFamily="18" charset="0"/>
              </a:rPr>
              <a:t>Shona</a:t>
            </a:r>
            <a:r>
              <a:rPr lang="en-ZA" sz="2200" dirty="0">
                <a:cs typeface="Times New Roman" pitchFamily="18" charset="0"/>
              </a:rPr>
              <a:t> Tribes came to settle in </a:t>
            </a:r>
            <a:r>
              <a:rPr lang="en-ZA" sz="2200" dirty="0" err="1">
                <a:cs typeface="Times New Roman" pitchFamily="18" charset="0"/>
              </a:rPr>
              <a:t>Chiredzi</a:t>
            </a:r>
            <a:r>
              <a:rPr lang="en-ZA" sz="2200" dirty="0">
                <a:cs typeface="Times New Roman" pitchFamily="18" charset="0"/>
              </a:rPr>
              <a:t> as a result of the displacements caused by the </a:t>
            </a:r>
            <a:r>
              <a:rPr lang="en-ZA" sz="2200" dirty="0" err="1">
                <a:cs typeface="Times New Roman" pitchFamily="18" charset="0"/>
              </a:rPr>
              <a:t>Shona</a:t>
            </a:r>
            <a:r>
              <a:rPr lang="en-ZA" sz="2200" dirty="0">
                <a:cs typeface="Times New Roman" pitchFamily="18" charset="0"/>
              </a:rPr>
              <a:t> and Ndebele Uprisings</a:t>
            </a:r>
            <a:r>
              <a:rPr lang="en-ZA" sz="2200" dirty="0" smtClean="0">
                <a:cs typeface="Times New Roman" pitchFamily="18" charset="0"/>
              </a:rPr>
              <a:t>.</a:t>
            </a:r>
          </a:p>
          <a:p>
            <a:pPr algn="just">
              <a:defRPr/>
            </a:pPr>
            <a:endParaRPr lang="en-US" sz="2200" dirty="0">
              <a:cs typeface="Times New Roman" pitchFamily="18" charset="0"/>
            </a:endParaRPr>
          </a:p>
          <a:p>
            <a:pPr lvl="0" algn="just">
              <a:defRPr/>
            </a:pPr>
            <a:r>
              <a:rPr lang="en-US" sz="2200" dirty="0">
                <a:cs typeface="Times New Roman" pitchFamily="18" charset="0"/>
              </a:rPr>
              <a:t>Traditionally our forefathers enjoyed trade with the Portuguese from Mozambique and there was migration into South Africa (</a:t>
            </a:r>
            <a:r>
              <a:rPr lang="en-US" sz="2200" dirty="0" err="1">
                <a:cs typeface="Times New Roman" pitchFamily="18" charset="0"/>
              </a:rPr>
              <a:t>Wenela</a:t>
            </a:r>
            <a:r>
              <a:rPr lang="en-US" sz="2200" dirty="0">
                <a:cs typeface="Times New Roman" pitchFamily="18" charset="0"/>
              </a:rPr>
              <a:t>) where they worked in mines. </a:t>
            </a:r>
          </a:p>
          <a:p>
            <a:pPr lvl="0" algn="just">
              <a:buNone/>
              <a:defRPr/>
            </a:pPr>
            <a:r>
              <a:rPr lang="en-US" sz="2200" dirty="0">
                <a:cs typeface="Times New Roman" pitchFamily="18" charset="0"/>
              </a:rPr>
              <a:t> </a:t>
            </a:r>
            <a:endParaRPr lang="en-US" sz="2200" b="1" dirty="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654032"/>
          </a:xfrm>
        </p:spPr>
        <p:txBody>
          <a:bodyPr/>
          <a:lstStyle/>
          <a:p>
            <a:r>
              <a:rPr lang="en-US" b="1" dirty="0">
                <a:solidFill>
                  <a:srgbClr val="C00000"/>
                </a:solidFill>
              </a:rPr>
              <a:t>Heritage Values</a:t>
            </a:r>
            <a:endParaRPr lang="en-ZA" dirty="0">
              <a:solidFill>
                <a:srgbClr val="C00000"/>
              </a:solidFill>
            </a:endParaRPr>
          </a:p>
        </p:txBody>
      </p:sp>
      <p:sp>
        <p:nvSpPr>
          <p:cNvPr id="3" name="Content Placeholder 2"/>
          <p:cNvSpPr>
            <a:spLocks noGrp="1"/>
          </p:cNvSpPr>
          <p:nvPr>
            <p:ph idx="1"/>
          </p:nvPr>
        </p:nvSpPr>
        <p:spPr>
          <a:xfrm>
            <a:off x="500034" y="1600200"/>
            <a:ext cx="8229600" cy="5257800"/>
          </a:xfrm>
        </p:spPr>
        <p:txBody>
          <a:bodyPr/>
          <a:lstStyle/>
          <a:p>
            <a:pPr algn="just"/>
            <a:r>
              <a:rPr lang="en-US" sz="2200" dirty="0"/>
              <a:t>The District is dotted with such areas throughout the whole District. This can be partly due to the greater cultural Diversity in the District. The fact that we have five different tribes in the District could be the pointer as to why we have more of such places</a:t>
            </a:r>
            <a:r>
              <a:rPr lang="en-US" sz="2200" dirty="0" smtClean="0"/>
              <a:t>.</a:t>
            </a:r>
          </a:p>
          <a:p>
            <a:pPr algn="just"/>
            <a:endParaRPr lang="en-ZA" sz="2200" dirty="0"/>
          </a:p>
          <a:p>
            <a:pPr marL="457200" indent="-457200" algn="just">
              <a:buFont typeface="+mj-lt"/>
              <a:buAutoNum type="alphaLcParenR"/>
            </a:pPr>
            <a:r>
              <a:rPr lang="en-US" sz="2200" b="1" i="1" dirty="0"/>
              <a:t>In Gonarezhou</a:t>
            </a:r>
            <a:r>
              <a:rPr lang="en-ZA" sz="2200" b="1" i="1" dirty="0"/>
              <a:t>- </a:t>
            </a:r>
            <a:r>
              <a:rPr lang="en-US" sz="2200" dirty="0"/>
              <a:t>There are several places where the local community go into the protected area to perform rain making ceremonies such as </a:t>
            </a:r>
            <a:r>
              <a:rPr lang="en-US" sz="2200" dirty="0" err="1"/>
              <a:t>Nyavasikana</a:t>
            </a:r>
            <a:r>
              <a:rPr lang="en-US" sz="2200" dirty="0"/>
              <a:t>, areas close to </a:t>
            </a:r>
            <a:r>
              <a:rPr lang="en-US" sz="2200" dirty="0" err="1"/>
              <a:t>Mabalauta</a:t>
            </a:r>
            <a:r>
              <a:rPr lang="en-US" sz="2200" dirty="0" smtClean="0"/>
              <a:t>.</a:t>
            </a:r>
          </a:p>
          <a:p>
            <a:pPr marL="457200" indent="-457200" algn="just">
              <a:buNone/>
            </a:pPr>
            <a:r>
              <a:rPr lang="en-US" sz="2200" dirty="0" smtClean="0"/>
              <a:t> </a:t>
            </a:r>
            <a:endParaRPr lang="en-ZA" sz="2200" dirty="0"/>
          </a:p>
          <a:p>
            <a:pPr marL="457200" indent="-457200" algn="just">
              <a:buFont typeface="+mj-lt"/>
              <a:buAutoNum type="alphaLcParenR" startAt="2"/>
            </a:pPr>
            <a:r>
              <a:rPr lang="en-US" sz="2200" b="1" i="1" dirty="0" err="1"/>
              <a:t>Bendezi</a:t>
            </a:r>
            <a:r>
              <a:rPr lang="en-US" sz="2200" b="1" i="1" dirty="0"/>
              <a:t> Mountain.</a:t>
            </a:r>
            <a:r>
              <a:rPr lang="en-ZA" sz="2200" b="1" dirty="0"/>
              <a:t>- </a:t>
            </a:r>
            <a:r>
              <a:rPr lang="en-US" sz="2200" dirty="0"/>
              <a:t>The </a:t>
            </a:r>
            <a:r>
              <a:rPr lang="en-US" sz="2200" dirty="0" err="1"/>
              <a:t>Chilonga</a:t>
            </a:r>
            <a:r>
              <a:rPr lang="en-US" sz="2200" dirty="0"/>
              <a:t> clan which was once occupiers of the land before the coming in of the Sugarcane production and construction of </a:t>
            </a:r>
            <a:r>
              <a:rPr lang="en-US" sz="2200" dirty="0" err="1"/>
              <a:t>Mteri</a:t>
            </a:r>
            <a:r>
              <a:rPr lang="en-US" sz="2200" dirty="0"/>
              <a:t> Dam annually visit the area for rain making and other ceremonies</a:t>
            </a:r>
            <a:r>
              <a:rPr lang="en-US" sz="2200" dirty="0" smtClean="0"/>
              <a:t>.</a:t>
            </a:r>
            <a:endParaRPr lang="en-ZA" sz="2200" dirty="0" smtClean="0"/>
          </a:p>
          <a:p>
            <a:endParaRPr lang="en-ZA" sz="2200" dirty="0"/>
          </a:p>
        </p:txBody>
      </p:sp>
      <p:sp>
        <p:nvSpPr>
          <p:cNvPr id="4" name="TextBox 3"/>
          <p:cNvSpPr txBox="1"/>
          <p:nvPr/>
        </p:nvSpPr>
        <p:spPr>
          <a:xfrm>
            <a:off x="304800" y="914400"/>
            <a:ext cx="3214710" cy="584775"/>
          </a:xfrm>
          <a:prstGeom prst="rect">
            <a:avLst/>
          </a:prstGeom>
          <a:noFill/>
        </p:spPr>
        <p:txBody>
          <a:bodyPr wrap="square" rtlCol="0">
            <a:spAutoFit/>
          </a:bodyPr>
          <a:lstStyle/>
          <a:p>
            <a:r>
              <a:rPr lang="en-ZA" sz="3200" b="1" dirty="0">
                <a:latin typeface="+mn-lt"/>
              </a:rPr>
              <a:t>1. Sacred Areas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lstStyle/>
          <a:p>
            <a:r>
              <a:rPr lang="en-US" b="1" dirty="0">
                <a:latin typeface="+mn-lt"/>
              </a:rPr>
              <a:t>continue</a:t>
            </a:r>
            <a:r>
              <a:rPr lang="en-US" b="1" dirty="0"/>
              <a:t>…..</a:t>
            </a:r>
            <a:endParaRPr lang="en-ZA" dirty="0"/>
          </a:p>
        </p:txBody>
      </p:sp>
      <p:sp>
        <p:nvSpPr>
          <p:cNvPr id="3" name="Content Placeholder 2"/>
          <p:cNvSpPr>
            <a:spLocks noGrp="1"/>
          </p:cNvSpPr>
          <p:nvPr>
            <p:ph idx="1"/>
          </p:nvPr>
        </p:nvSpPr>
        <p:spPr>
          <a:xfrm>
            <a:off x="142844" y="1189037"/>
            <a:ext cx="8715436" cy="4525963"/>
          </a:xfrm>
        </p:spPr>
        <p:txBody>
          <a:bodyPr/>
          <a:lstStyle/>
          <a:p>
            <a:pPr marL="457200" indent="-457200" algn="just">
              <a:buFont typeface="+mj-lt"/>
              <a:buAutoNum type="alphaLcParenR" startAt="3"/>
            </a:pPr>
            <a:r>
              <a:rPr lang="en-US" sz="2200" b="1" i="1" dirty="0" smtClean="0"/>
              <a:t>Triangle Mill.</a:t>
            </a:r>
            <a:r>
              <a:rPr lang="en-ZA" sz="2200" b="1" i="1" dirty="0" smtClean="0"/>
              <a:t>- </a:t>
            </a:r>
            <a:r>
              <a:rPr lang="en-US" sz="2200" dirty="0" smtClean="0"/>
              <a:t>The </a:t>
            </a:r>
            <a:r>
              <a:rPr lang="en-US" sz="2200" dirty="0" err="1" smtClean="0"/>
              <a:t>Mukanga</a:t>
            </a:r>
            <a:r>
              <a:rPr lang="en-US" sz="2200" dirty="0" smtClean="0"/>
              <a:t> and the Banda families perform various rituals around the mill. </a:t>
            </a:r>
          </a:p>
          <a:p>
            <a:pPr marL="457200" indent="-457200" algn="just">
              <a:buFont typeface="+mj-lt"/>
              <a:buAutoNum type="alphaLcParenR" startAt="3"/>
            </a:pPr>
            <a:endParaRPr lang="en-US" sz="2200" dirty="0" smtClean="0"/>
          </a:p>
          <a:p>
            <a:pPr marL="457200" indent="-457200" algn="just">
              <a:buFont typeface="+mj-lt"/>
              <a:buAutoNum type="alphaLcParenR" startAt="4"/>
            </a:pPr>
            <a:r>
              <a:rPr lang="en-US" sz="2200" b="1" i="1" dirty="0" err="1" smtClean="0"/>
              <a:t>Chibwedziva</a:t>
            </a:r>
            <a:r>
              <a:rPr lang="en-US" sz="2200" b="1" i="1" dirty="0" smtClean="0"/>
              <a:t>-</a:t>
            </a:r>
            <a:r>
              <a:rPr lang="en-US" sz="2200" b="1" dirty="0" smtClean="0"/>
              <a:t> </a:t>
            </a:r>
            <a:r>
              <a:rPr lang="en-US" sz="2200" dirty="0"/>
              <a:t>Literally meaning a pool around a stone. In the olden days; drums beating, cattle herding, voices and mermaid could be seen and heard. </a:t>
            </a:r>
            <a:r>
              <a:rPr lang="en-ZW" sz="2200" dirty="0"/>
              <a:t>The baobab tree on the site, a black and red cloth cloud always be seen tied to the tree branches. An encounter with a hairy snake is said to have been a common site. </a:t>
            </a:r>
            <a:endParaRPr lang="en-ZW" sz="2200" dirty="0" smtClean="0"/>
          </a:p>
          <a:p>
            <a:pPr marL="457200" indent="-457200" algn="just">
              <a:buNone/>
            </a:pPr>
            <a:endParaRPr lang="en-ZW" sz="2200" dirty="0"/>
          </a:p>
          <a:p>
            <a:pPr marL="457200" indent="-457200" algn="just">
              <a:buFont typeface="+mj-lt"/>
              <a:buAutoNum type="alphaLcParenR" startAt="5"/>
            </a:pPr>
            <a:r>
              <a:rPr lang="en-ZW" sz="2200" dirty="0" err="1"/>
              <a:t>Pesvi</a:t>
            </a:r>
            <a:r>
              <a:rPr lang="en-ZW" sz="2200" dirty="0"/>
              <a:t> Gorge, </a:t>
            </a:r>
            <a:r>
              <a:rPr lang="en-ZW" sz="2200" dirty="0" err="1"/>
              <a:t>Mashawi</a:t>
            </a:r>
            <a:r>
              <a:rPr lang="en-ZW" sz="2200" dirty="0"/>
              <a:t> hot springs, </a:t>
            </a:r>
            <a:r>
              <a:rPr lang="en-ZW" sz="2200" dirty="0" err="1"/>
              <a:t>Dombo</a:t>
            </a:r>
            <a:r>
              <a:rPr lang="en-ZW" sz="2200" dirty="0"/>
              <a:t> </a:t>
            </a:r>
            <a:r>
              <a:rPr lang="en-ZW" sz="2200" dirty="0" err="1"/>
              <a:t>ravasikana</a:t>
            </a:r>
            <a:r>
              <a:rPr lang="en-ZW" sz="2200" dirty="0"/>
              <a:t>, </a:t>
            </a:r>
            <a:r>
              <a:rPr lang="en-ZW" sz="2200" dirty="0" err="1"/>
              <a:t>hamba</a:t>
            </a:r>
            <a:r>
              <a:rPr lang="en-ZW" sz="2200" dirty="0"/>
              <a:t> </a:t>
            </a:r>
            <a:r>
              <a:rPr lang="en-ZW" sz="2200" dirty="0" err="1"/>
              <a:t>komba</a:t>
            </a:r>
            <a:r>
              <a:rPr lang="en-ZW" sz="2200" dirty="0"/>
              <a:t> just but to mention a few are some of the many sacred places in the District. A lot more areas could be existing in the District, however the local </a:t>
            </a:r>
            <a:r>
              <a:rPr lang="en-ZW" sz="2200" dirty="0" err="1"/>
              <a:t>shangaan</a:t>
            </a:r>
            <a:r>
              <a:rPr lang="en-ZW" sz="2200" dirty="0"/>
              <a:t> and </a:t>
            </a:r>
            <a:r>
              <a:rPr lang="en-ZW" sz="2200" dirty="0" err="1"/>
              <a:t>ndau</a:t>
            </a:r>
            <a:r>
              <a:rPr lang="en-ZW" sz="2200" dirty="0"/>
              <a:t> community are generally secretive. They can not easily divulge scared secrets to strangers. </a:t>
            </a:r>
            <a:endParaRPr lang="en-ZA" sz="2200" dirty="0"/>
          </a:p>
          <a:p>
            <a:endParaRPr lang="en-ZA"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5686436" cy="725470"/>
          </a:xfrm>
        </p:spPr>
        <p:txBody>
          <a:bodyPr/>
          <a:lstStyle/>
          <a:p>
            <a:pPr algn="l"/>
            <a:r>
              <a:rPr lang="en-US" sz="3200" b="1" dirty="0"/>
              <a:t/>
            </a:r>
            <a:br>
              <a:rPr lang="en-US" sz="3200" b="1" dirty="0"/>
            </a:br>
            <a:r>
              <a:rPr lang="en-US" sz="3200" b="1" dirty="0"/>
              <a:t>2. </a:t>
            </a:r>
            <a:r>
              <a:rPr lang="en-US" sz="3200" b="1" dirty="0">
                <a:latin typeface="+mn-lt"/>
              </a:rPr>
              <a:t>Traditional</a:t>
            </a:r>
            <a:r>
              <a:rPr lang="en-US" sz="3200" b="1" dirty="0"/>
              <a:t> Ceremonies</a:t>
            </a:r>
            <a:r>
              <a:rPr lang="en-ZA" b="1" i="1" dirty="0"/>
              <a:t/>
            </a:r>
            <a:br>
              <a:rPr lang="en-ZA" b="1" i="1" dirty="0"/>
            </a:br>
            <a:endParaRPr lang="en-ZA" dirty="0"/>
          </a:p>
        </p:txBody>
      </p:sp>
      <p:sp>
        <p:nvSpPr>
          <p:cNvPr id="3" name="Content Placeholder 2"/>
          <p:cNvSpPr>
            <a:spLocks noGrp="1"/>
          </p:cNvSpPr>
          <p:nvPr>
            <p:ph idx="1"/>
          </p:nvPr>
        </p:nvSpPr>
        <p:spPr>
          <a:xfrm>
            <a:off x="214282" y="990600"/>
            <a:ext cx="8643998" cy="5724548"/>
          </a:xfrm>
        </p:spPr>
        <p:txBody>
          <a:bodyPr/>
          <a:lstStyle/>
          <a:p>
            <a:pPr algn="just"/>
            <a:r>
              <a:rPr lang="en-US" sz="2200" dirty="0"/>
              <a:t>Various ceremonies are held annually or periodically the most common are not limited to</a:t>
            </a:r>
          </a:p>
          <a:p>
            <a:pPr marL="457200" indent="-457200" algn="just">
              <a:buFont typeface="+mj-lt"/>
              <a:buAutoNum type="alphaLcParenR"/>
            </a:pPr>
            <a:r>
              <a:rPr lang="en-US" sz="2200" b="1" i="1" dirty="0" err="1"/>
              <a:t>Shangaan</a:t>
            </a:r>
            <a:r>
              <a:rPr lang="en-US" sz="2200" b="1" i="1" dirty="0"/>
              <a:t> cultural festival.</a:t>
            </a:r>
            <a:r>
              <a:rPr lang="en-ZA" sz="2200" b="1" i="1" dirty="0"/>
              <a:t>-</a:t>
            </a:r>
            <a:r>
              <a:rPr lang="en-US" sz="2200" dirty="0"/>
              <a:t>This is a was born out of the four chiefs namely Sengwe, </a:t>
            </a:r>
            <a:r>
              <a:rPr lang="en-US" sz="2200" dirty="0" err="1"/>
              <a:t>Tshovani</a:t>
            </a:r>
            <a:r>
              <a:rPr lang="en-US" sz="2200" dirty="0"/>
              <a:t>, </a:t>
            </a:r>
            <a:r>
              <a:rPr lang="en-US" sz="2200" dirty="0" err="1"/>
              <a:t>Gudo</a:t>
            </a:r>
            <a:r>
              <a:rPr lang="en-US" sz="2200" dirty="0"/>
              <a:t> and </a:t>
            </a:r>
            <a:r>
              <a:rPr lang="en-US" sz="2200" dirty="0" err="1"/>
              <a:t>Mahenye</a:t>
            </a:r>
            <a:r>
              <a:rPr lang="en-US" sz="2200" dirty="0"/>
              <a:t> (on </a:t>
            </a:r>
            <a:r>
              <a:rPr lang="en-US" sz="2200" dirty="0" err="1"/>
              <a:t>Chipinge</a:t>
            </a:r>
            <a:r>
              <a:rPr lang="en-US" sz="2200" dirty="0"/>
              <a:t> side). This was meant to be an annual event rotating amongst aforementioned traditional chiefs. </a:t>
            </a:r>
          </a:p>
          <a:p>
            <a:pPr marL="457200" indent="-457200" algn="just">
              <a:buNone/>
            </a:pPr>
            <a:r>
              <a:rPr lang="en-US" sz="2200" dirty="0"/>
              <a:t>	The main purpose of the event was for local communities to meet and celebrate culture through music and dance. This was supposed to guard against fading and erosion of culture through western influences.</a:t>
            </a:r>
          </a:p>
          <a:p>
            <a:pPr marL="457200" indent="-457200" algn="just">
              <a:buNone/>
            </a:pPr>
            <a:r>
              <a:rPr lang="en-ZW" sz="2200" b="1" i="1" dirty="0"/>
              <a:t>b) Greater Limpopo cultural </a:t>
            </a:r>
            <a:r>
              <a:rPr lang="en-ZW" sz="2200" b="1" i="1" dirty="0" smtClean="0"/>
              <a:t>fair-</a:t>
            </a:r>
            <a:r>
              <a:rPr lang="en-ZW" sz="2200" dirty="0" smtClean="0"/>
              <a:t>This </a:t>
            </a:r>
            <a:r>
              <a:rPr lang="en-ZW" sz="2200" dirty="0"/>
              <a:t>is an annual event which is held in </a:t>
            </a:r>
            <a:r>
              <a:rPr lang="en-ZW" sz="2200" dirty="0" err="1"/>
              <a:t>Matibi</a:t>
            </a:r>
            <a:r>
              <a:rPr lang="en-ZW" sz="2200" dirty="0"/>
              <a:t> 2 to showcase cultural and heritage. The function is held under centre for cultural development initiatives. </a:t>
            </a:r>
          </a:p>
          <a:p>
            <a:pPr marL="457200" indent="-457200" algn="just">
              <a:buNone/>
            </a:pPr>
            <a:r>
              <a:rPr lang="en-ZW" sz="2200" b="1" i="1" dirty="0"/>
              <a:t>c) </a:t>
            </a:r>
            <a:r>
              <a:rPr lang="en-ZW" sz="2200" b="1" i="1" dirty="0" err="1"/>
              <a:t>Machangaan</a:t>
            </a:r>
            <a:r>
              <a:rPr lang="en-ZW" sz="2200" b="1" i="1" dirty="0"/>
              <a:t> </a:t>
            </a:r>
            <a:r>
              <a:rPr lang="en-ZW" sz="2200" b="1" i="1" dirty="0" smtClean="0"/>
              <a:t>festival-</a:t>
            </a:r>
            <a:r>
              <a:rPr lang="en-ZW" sz="2200" dirty="0" smtClean="0"/>
              <a:t>The </a:t>
            </a:r>
            <a:r>
              <a:rPr lang="en-ZW" sz="2200" dirty="0"/>
              <a:t>festival is held </a:t>
            </a:r>
            <a:r>
              <a:rPr lang="en-ZW" sz="2200" dirty="0" smtClean="0"/>
              <a:t>periodically </a:t>
            </a:r>
            <a:r>
              <a:rPr lang="en-ZW" sz="2200" dirty="0"/>
              <a:t>with Malipati Development Trust driving the festival </a:t>
            </a:r>
            <a:endParaRPr lang="en-US" sz="2200" dirty="0"/>
          </a:p>
          <a:p>
            <a:pPr marL="457200" indent="-457200" algn="just">
              <a:buNone/>
            </a:pPr>
            <a:endParaRPr lang="en-US" sz="2200" dirty="0"/>
          </a:p>
          <a:p>
            <a:pPr marL="457200" indent="-457200">
              <a:buFont typeface="+mj-lt"/>
              <a:buAutoNum type="alphaLcParenR"/>
            </a:pPr>
            <a:endParaRPr lang="en-ZA" sz="2200" dirty="0"/>
          </a:p>
          <a:p>
            <a:endParaRPr lang="en-ZA"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lstStyle/>
          <a:p>
            <a:r>
              <a:rPr lang="en-ZA" b="1" dirty="0">
                <a:latin typeface="+mn-lt"/>
              </a:rPr>
              <a:t>continue</a:t>
            </a:r>
            <a:r>
              <a:rPr lang="en-ZA" b="1" dirty="0"/>
              <a:t>.......</a:t>
            </a:r>
          </a:p>
        </p:txBody>
      </p:sp>
      <p:sp>
        <p:nvSpPr>
          <p:cNvPr id="3" name="Content Placeholder 2"/>
          <p:cNvSpPr>
            <a:spLocks noGrp="1"/>
          </p:cNvSpPr>
          <p:nvPr>
            <p:ph idx="1"/>
          </p:nvPr>
        </p:nvSpPr>
        <p:spPr>
          <a:xfrm>
            <a:off x="228600" y="838200"/>
            <a:ext cx="8686800" cy="2428892"/>
          </a:xfrm>
        </p:spPr>
        <p:txBody>
          <a:bodyPr/>
          <a:lstStyle/>
          <a:p>
            <a:pPr marL="457200" indent="-457200" algn="just">
              <a:buFont typeface="+mj-lt"/>
              <a:buAutoNum type="alphaLcParenR" startAt="4"/>
            </a:pPr>
            <a:r>
              <a:rPr lang="en-US" sz="2200" b="1" i="1" dirty="0" smtClean="0"/>
              <a:t>Initiation ceremonies.</a:t>
            </a:r>
            <a:r>
              <a:rPr lang="en-ZA" sz="2200" b="1" i="1" dirty="0" smtClean="0"/>
              <a:t> </a:t>
            </a:r>
            <a:r>
              <a:rPr lang="en-ZA" sz="2200" b="1" dirty="0" smtClean="0"/>
              <a:t>- </a:t>
            </a:r>
            <a:r>
              <a:rPr lang="en-US" sz="2200" dirty="0" smtClean="0"/>
              <a:t>In the </a:t>
            </a:r>
            <a:r>
              <a:rPr lang="en-US" sz="2200" dirty="0" err="1" smtClean="0"/>
              <a:t>Shangaan</a:t>
            </a:r>
            <a:r>
              <a:rPr lang="en-US" sz="2200" dirty="0" smtClean="0"/>
              <a:t> culture both man and women are initiated into both manhood and womanhood. This is supposed to be carried out during winter months thus from April to August. </a:t>
            </a:r>
          </a:p>
          <a:p>
            <a:pPr marL="457200" indent="-457200" algn="just">
              <a:buNone/>
            </a:pPr>
            <a:r>
              <a:rPr lang="en-US" sz="2200" dirty="0" smtClean="0"/>
              <a:t>	The </a:t>
            </a:r>
            <a:r>
              <a:rPr lang="en-US" sz="2200" dirty="0" err="1"/>
              <a:t>Varemba</a:t>
            </a:r>
            <a:r>
              <a:rPr lang="en-US" sz="2200" dirty="0"/>
              <a:t> thus the </a:t>
            </a:r>
            <a:r>
              <a:rPr lang="en-US" sz="2200" dirty="0" err="1"/>
              <a:t>zhous</a:t>
            </a:r>
            <a:r>
              <a:rPr lang="en-US" sz="2200" dirty="0"/>
              <a:t> is still yet another clan which is into initiation of both boys and </a:t>
            </a:r>
            <a:r>
              <a:rPr lang="en-US" sz="2200" dirty="0" smtClean="0"/>
              <a:t>girls.</a:t>
            </a:r>
            <a:endParaRPr lang="en-ZA" sz="2200" dirty="0" smtClean="0"/>
          </a:p>
          <a:p>
            <a:pPr marL="457200" indent="-457200" algn="just">
              <a:buFont typeface="+mj-lt"/>
              <a:buAutoNum type="alphaLcParenR" startAt="5"/>
            </a:pPr>
            <a:r>
              <a:rPr lang="en-US" sz="2200" b="1" i="1" dirty="0"/>
              <a:t>Scared days or Months.- </a:t>
            </a:r>
            <a:r>
              <a:rPr lang="en-US" sz="2200" dirty="0"/>
              <a:t>This varies with the clans, tribes and chiefdom, Wednesdays are usually used a </a:t>
            </a:r>
            <a:r>
              <a:rPr lang="en-US" sz="2200" dirty="0" err="1"/>
              <a:t>Chisi</a:t>
            </a:r>
            <a:r>
              <a:rPr lang="en-US" sz="2200" dirty="0"/>
              <a:t> </a:t>
            </a:r>
            <a:r>
              <a:rPr lang="en-US" sz="2200" dirty="0" err="1"/>
              <a:t>chamambo</a:t>
            </a:r>
            <a:r>
              <a:rPr lang="en-US" sz="2200" dirty="0"/>
              <a:t>. This is the day when the traditional courts are conducted</a:t>
            </a:r>
            <a:endParaRPr lang="en-ZA" sz="2200" dirty="0"/>
          </a:p>
          <a:p>
            <a:endParaRPr lang="en-ZA" sz="2200" dirty="0"/>
          </a:p>
        </p:txBody>
      </p:sp>
      <p:sp>
        <p:nvSpPr>
          <p:cNvPr id="4" name="Title 1"/>
          <p:cNvSpPr txBox="1">
            <a:spLocks/>
          </p:cNvSpPr>
          <p:nvPr/>
        </p:nvSpPr>
        <p:spPr bwMode="auto">
          <a:xfrm>
            <a:off x="152400" y="4191000"/>
            <a:ext cx="8229600" cy="5730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j-ea"/>
                <a:cs typeface="+mj-cs"/>
              </a:rPr>
              <a:t/>
            </a:r>
            <a:br>
              <a:rPr kumimoji="0" lang="en-US" sz="3200" b="1" i="0" u="none" strike="noStrike" kern="1200" cap="none" spc="0" normalizeH="0" baseline="0" noProof="0" dirty="0">
                <a:ln>
                  <a:noFill/>
                </a:ln>
                <a:solidFill>
                  <a:schemeClr val="tx1"/>
                </a:solidFill>
                <a:effectLst/>
                <a:uLnTx/>
                <a:uFillTx/>
                <a:latin typeface="+mn-lt"/>
                <a:ea typeface="+mj-ea"/>
                <a:cs typeface="+mj-cs"/>
              </a:rPr>
            </a:br>
            <a:r>
              <a:rPr kumimoji="0" lang="en-US" sz="3200" b="1" i="0" u="none" strike="noStrike" kern="1200" cap="none" spc="0" normalizeH="0" baseline="0" noProof="0" dirty="0">
                <a:ln>
                  <a:noFill/>
                </a:ln>
                <a:solidFill>
                  <a:schemeClr val="tx1"/>
                </a:solidFill>
                <a:effectLst/>
                <a:uLnTx/>
                <a:uFillTx/>
                <a:latin typeface="+mn-lt"/>
                <a:ea typeface="+mj-ea"/>
                <a:cs typeface="+mj-cs"/>
              </a:rPr>
              <a:t>3</a:t>
            </a:r>
            <a:r>
              <a:rPr kumimoji="0" lang="en-US" sz="3200" b="1" i="0" u="none" strike="noStrike" kern="1200" cap="none" spc="0" normalizeH="0" baseline="0" noProof="0" dirty="0" smtClean="0">
                <a:ln>
                  <a:noFill/>
                </a:ln>
                <a:solidFill>
                  <a:schemeClr val="tx1"/>
                </a:solidFill>
                <a:effectLst/>
                <a:uLnTx/>
                <a:uFillTx/>
                <a:latin typeface="+mn-lt"/>
                <a:ea typeface="+mj-ea"/>
                <a:cs typeface="+mj-cs"/>
              </a:rPr>
              <a:t>. Cultural </a:t>
            </a:r>
            <a:r>
              <a:rPr kumimoji="0" lang="en-US" sz="3200" b="1" i="0" u="none" strike="noStrike" kern="1200" cap="none" spc="0" normalizeH="0" baseline="0" noProof="0" dirty="0">
                <a:ln>
                  <a:noFill/>
                </a:ln>
                <a:solidFill>
                  <a:schemeClr val="tx1"/>
                </a:solidFill>
                <a:effectLst/>
                <a:uLnTx/>
                <a:uFillTx/>
                <a:latin typeface="+mn-lt"/>
                <a:ea typeface="+mj-ea"/>
                <a:cs typeface="+mj-cs"/>
              </a:rPr>
              <a:t>Values</a:t>
            </a:r>
            <a:r>
              <a:rPr kumimoji="0" lang="en-ZA" sz="4400" b="1" i="0" u="none" strike="noStrike" kern="1200" cap="none" spc="0" normalizeH="0" baseline="0" noProof="0" dirty="0">
                <a:ln>
                  <a:noFill/>
                </a:ln>
                <a:solidFill>
                  <a:schemeClr val="tx1"/>
                </a:solidFill>
                <a:effectLst/>
                <a:uLnTx/>
                <a:uFillTx/>
                <a:latin typeface="+mj-lt"/>
                <a:ea typeface="+mj-ea"/>
                <a:cs typeface="+mj-cs"/>
              </a:rPr>
              <a:t/>
            </a:r>
            <a:br>
              <a:rPr kumimoji="0" lang="en-ZA" sz="4400" b="1" i="0" u="none" strike="noStrike" kern="1200" cap="none" spc="0" normalizeH="0" baseline="0" noProof="0" dirty="0">
                <a:ln>
                  <a:noFill/>
                </a:ln>
                <a:solidFill>
                  <a:schemeClr val="tx1"/>
                </a:solidFill>
                <a:effectLst/>
                <a:uLnTx/>
                <a:uFillTx/>
                <a:latin typeface="+mj-lt"/>
                <a:ea typeface="+mj-ea"/>
                <a:cs typeface="+mj-cs"/>
              </a:rPr>
            </a:br>
            <a:endParaRPr kumimoji="0" lang="en-Z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bwMode="auto">
          <a:xfrm>
            <a:off x="304800" y="4800600"/>
            <a:ext cx="8534400" cy="1843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The cultural values vary greatly among the various tribal group. However for some communities it seems there is cultural pollution amongst the various tribes. South Africa culture and values are greatly polluting the local cultural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people </a:t>
            </a:r>
            <a:r>
              <a:rPr kumimoji="0" lang="en-US" sz="2200" b="0" i="0" u="none" strike="noStrike" kern="1200" cap="none" spc="0" normalizeH="0" baseline="0" noProof="0" dirty="0">
                <a:ln>
                  <a:noFill/>
                </a:ln>
                <a:solidFill>
                  <a:schemeClr val="tx1"/>
                </a:solidFill>
                <a:effectLst/>
                <a:uLnTx/>
                <a:uFillTx/>
                <a:latin typeface="+mn-lt"/>
                <a:ea typeface="+mn-ea"/>
                <a:cs typeface="+mn-cs"/>
              </a:rPr>
              <a:t>especially those on the southern region of the District. </a:t>
            </a:r>
            <a:endParaRPr kumimoji="0" lang="en-ZA"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ZA"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3245</TotalTime>
  <Words>4025</Words>
  <Application>Microsoft Office PowerPoint</Application>
  <PresentationFormat>On-screen Show (4:3)</PresentationFormat>
  <Paragraphs>343</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Times New Roman</vt:lpstr>
      <vt:lpstr>Office Theme</vt:lpstr>
      <vt:lpstr>CHIREDZI RDC</vt:lpstr>
      <vt:lpstr>Historical Background</vt:lpstr>
      <vt:lpstr>continue…</vt:lpstr>
      <vt:lpstr>continue….</vt:lpstr>
      <vt:lpstr>continue</vt:lpstr>
      <vt:lpstr>Heritage Values</vt:lpstr>
      <vt:lpstr>continue…..</vt:lpstr>
      <vt:lpstr> 2. Traditional Ceremonies </vt:lpstr>
      <vt:lpstr>continue.......</vt:lpstr>
      <vt:lpstr>Geographical Location And Size</vt:lpstr>
      <vt:lpstr>PowerPoint Presentation</vt:lpstr>
      <vt:lpstr>Geographical continue</vt:lpstr>
      <vt:lpstr>Demography</vt:lpstr>
      <vt:lpstr>continue….</vt:lpstr>
      <vt:lpstr>PowerPoint Presentation</vt:lpstr>
      <vt:lpstr>continue….</vt:lpstr>
      <vt:lpstr>PowerPoint Presentation</vt:lpstr>
      <vt:lpstr>Municipal Landscape</vt:lpstr>
      <vt:lpstr>Council Arrangement</vt:lpstr>
      <vt:lpstr>Continue…..</vt:lpstr>
      <vt:lpstr>2. 1 Economic Development Committees</vt:lpstr>
      <vt:lpstr>1. Main Activities</vt:lpstr>
      <vt:lpstr>2. Land Use And Land Use Patterns</vt:lpstr>
      <vt:lpstr>continue....</vt:lpstr>
      <vt:lpstr>PowerPoint Presentation</vt:lpstr>
      <vt:lpstr> 3. Functional Areas &amp; Land 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ECONOMIC DEVELOPMENT</vt:lpstr>
      <vt:lpstr>Continue</vt:lpstr>
      <vt:lpstr>Drivers To Economic Growth in detail</vt:lpstr>
      <vt:lpstr>continue......</vt:lpstr>
      <vt:lpstr>Continue</vt:lpstr>
      <vt:lpstr>Challenges</vt:lpstr>
      <vt:lpstr>Continu…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PROFILE</dc:title>
  <dc:creator>BABA MOYO</dc:creator>
  <cp:lastModifiedBy>Microsoft account</cp:lastModifiedBy>
  <cp:revision>415</cp:revision>
  <dcterms:created xsi:type="dcterms:W3CDTF">2017-07-06T09:46:11Z</dcterms:created>
  <dcterms:modified xsi:type="dcterms:W3CDTF">2024-07-17T09:16:47Z</dcterms:modified>
</cp:coreProperties>
</file>